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92"/>
    <p:sldId id="257" r:id="rId93"/>
    <p:sldId id="258" r:id="rId94"/>
    <p:sldId id="259" r:id="rId95"/>
    <p:sldId id="260" r:id="rId96"/>
    <p:sldId id="261" r:id="rId97"/>
    <p:sldId id="262" r:id="rId98"/>
    <p:sldId id="263" r:id="rId99"/>
    <p:sldId id="264" r:id="rId100"/>
    <p:sldId id="265" r:id="rId101"/>
    <p:sldId id="266" r:id="rId102"/>
    <p:sldId id="267" r:id="rId103"/>
    <p:sldId id="268" r:id="rId104"/>
    <p:sldId id="269" r:id="rId105"/>
    <p:sldId id="270" r:id="rId106"/>
    <p:sldId id="271" r:id="rId107"/>
    <p:sldId id="272" r:id="rId108"/>
    <p:sldId id="273" r:id="rId109"/>
    <p:sldId id="274" r:id="rId110"/>
    <p:sldId id="275" r:id="rId111"/>
    <p:sldId id="276" r:id="rId112"/>
    <p:sldId id="277" r:id="rId113"/>
    <p:sldId id="278" r:id="rId114"/>
    <p:sldId id="279" r:id="rId115"/>
    <p:sldId id="280" r:id="rId116"/>
    <p:sldId id="281" r:id="rId117"/>
    <p:sldId id="282" r:id="rId118"/>
    <p:sldId id="283" r:id="rId119"/>
    <p:sldId id="284" r:id="rId120"/>
    <p:sldId id="285" r:id="rId121"/>
    <p:sldId id="286" r:id="rId12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League Gothic" charset="1" panose="00000500000000000000"/>
      <p:regular r:id="rId10"/>
    </p:embeddedFont>
    <p:embeddedFont>
      <p:font typeface="League Gothic Italics" charset="1" panose="000005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Archivo Black" charset="1" panose="020B0A03020202020B04"/>
      <p:regular r:id="rId16"/>
    </p:embeddedFont>
    <p:embeddedFont>
      <p:font typeface="League Spartan" charset="1" panose="000008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odec Pro ExtraBold" charset="1" panose="00000700000000000000"/>
      <p:regular r:id="rId20"/>
    </p:embeddedFont>
    <p:embeddedFont>
      <p:font typeface="Codec Pro ExtraBold Bold" charset="1" panose="000009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Italics" charset="1" panose="00000500000000000000"/>
      <p:regular r:id="rId30"/>
    </p:embeddedFont>
    <p:embeddedFont>
      <p:font typeface="Poppins Bold Italics" charset="1" panose="00000800000000000000"/>
      <p:regular r:id="rId31"/>
    </p:embeddedFont>
    <p:embeddedFont>
      <p:font typeface="Poppins Thin" charset="1" panose="00000300000000000000"/>
      <p:regular r:id="rId32"/>
    </p:embeddedFont>
    <p:embeddedFont>
      <p:font typeface="Poppins Thin Italics" charset="1" panose="00000300000000000000"/>
      <p:regular r:id="rId33"/>
    </p:embeddedFont>
    <p:embeddedFont>
      <p:font typeface="Poppins Extra-Light" charset="1" panose="00000300000000000000"/>
      <p:regular r:id="rId34"/>
    </p:embeddedFont>
    <p:embeddedFont>
      <p:font typeface="Poppins Extra-Light Italics" charset="1" panose="00000300000000000000"/>
      <p:regular r:id="rId35"/>
    </p:embeddedFont>
    <p:embeddedFont>
      <p:font typeface="Poppins Light" charset="1" panose="00000400000000000000"/>
      <p:regular r:id="rId36"/>
    </p:embeddedFont>
    <p:embeddedFont>
      <p:font typeface="Poppins Light Italics" charset="1" panose="00000400000000000000"/>
      <p:regular r:id="rId37"/>
    </p:embeddedFont>
    <p:embeddedFont>
      <p:font typeface="Poppins Medium" charset="1" panose="00000600000000000000"/>
      <p:regular r:id="rId38"/>
    </p:embeddedFont>
    <p:embeddedFont>
      <p:font typeface="Poppins Medium Italics" charset="1" panose="00000600000000000000"/>
      <p:regular r:id="rId39"/>
    </p:embeddedFont>
    <p:embeddedFont>
      <p:font typeface="Poppins Semi-Bold" charset="1" panose="00000700000000000000"/>
      <p:regular r:id="rId40"/>
    </p:embeddedFont>
    <p:embeddedFont>
      <p:font typeface="Poppins Semi-Bold Italics" charset="1" panose="00000700000000000000"/>
      <p:regular r:id="rId41"/>
    </p:embeddedFont>
    <p:embeddedFont>
      <p:font typeface="Poppins Ultra-Bold" charset="1" panose="00000900000000000000"/>
      <p:regular r:id="rId42"/>
    </p:embeddedFont>
    <p:embeddedFont>
      <p:font typeface="Poppins Ultra-Bold Italics" charset="1" panose="00000900000000000000"/>
      <p:regular r:id="rId43"/>
    </p:embeddedFont>
    <p:embeddedFont>
      <p:font typeface="Poppins Heavy" charset="1" panose="00000A00000000000000"/>
      <p:regular r:id="rId44"/>
    </p:embeddedFont>
    <p:embeddedFont>
      <p:font typeface="Poppins Heavy Italics" charset="1" panose="00000A00000000000000"/>
      <p:regular r:id="rId45"/>
    </p:embeddedFont>
    <p:embeddedFont>
      <p:font typeface="Quicksand" charset="1" panose="00000500000000000000"/>
      <p:regular r:id="rId46"/>
    </p:embeddedFont>
    <p:embeddedFont>
      <p:font typeface="Quicksand Bold" charset="1" panose="00000800000000000000"/>
      <p:regular r:id="rId47"/>
    </p:embeddedFont>
    <p:embeddedFont>
      <p:font typeface="Quicksand Light" charset="1" panose="00000400000000000000"/>
      <p:regular r:id="rId48"/>
    </p:embeddedFont>
    <p:embeddedFont>
      <p:font typeface="Quicksand Medium" charset="1" panose="00000600000000000000"/>
      <p:regular r:id="rId49"/>
    </p:embeddedFont>
    <p:embeddedFont>
      <p:font typeface="Open Sauce" charset="1" panose="00000500000000000000"/>
      <p:regular r:id="rId50"/>
    </p:embeddedFont>
    <p:embeddedFont>
      <p:font typeface="Open Sauce Bold" charset="1" panose="00000800000000000000"/>
      <p:regular r:id="rId51"/>
    </p:embeddedFont>
    <p:embeddedFont>
      <p:font typeface="Open Sauce Italics" charset="1" panose="00000500000000000000"/>
      <p:regular r:id="rId52"/>
    </p:embeddedFont>
    <p:embeddedFont>
      <p:font typeface="Open Sauce Bold Italics" charset="1" panose="00000800000000000000"/>
      <p:regular r:id="rId53"/>
    </p:embeddedFont>
    <p:embeddedFont>
      <p:font typeface="Open Sauce Light" charset="1" panose="00000400000000000000"/>
      <p:regular r:id="rId54"/>
    </p:embeddedFont>
    <p:embeddedFont>
      <p:font typeface="Open Sauce Light Italics" charset="1" panose="00000400000000000000"/>
      <p:regular r:id="rId55"/>
    </p:embeddedFont>
    <p:embeddedFont>
      <p:font typeface="Open Sauce Medium" charset="1" panose="00000600000000000000"/>
      <p:regular r:id="rId56"/>
    </p:embeddedFont>
    <p:embeddedFont>
      <p:font typeface="Open Sauce Medium Italics" charset="1" panose="00000600000000000000"/>
      <p:regular r:id="rId57"/>
    </p:embeddedFont>
    <p:embeddedFont>
      <p:font typeface="Open Sauce Semi-Bold" charset="1" panose="00000700000000000000"/>
      <p:regular r:id="rId58"/>
    </p:embeddedFont>
    <p:embeddedFont>
      <p:font typeface="Open Sauce Semi-Bold Italics" charset="1" panose="00000700000000000000"/>
      <p:regular r:id="rId59"/>
    </p:embeddedFont>
    <p:embeddedFont>
      <p:font typeface="Open Sauce Heavy" charset="1" panose="00000A00000000000000"/>
      <p:regular r:id="rId60"/>
    </p:embeddedFont>
    <p:embeddedFont>
      <p:font typeface="Open Sauce Heavy Italics" charset="1" panose="00000A00000000000000"/>
      <p:regular r:id="rId61"/>
    </p:embeddedFont>
    <p:embeddedFont>
      <p:font typeface="Barlow" charset="1" panose="00000500000000000000"/>
      <p:regular r:id="rId62"/>
    </p:embeddedFont>
    <p:embeddedFont>
      <p:font typeface="Barlow Bold" charset="1" panose="00000800000000000000"/>
      <p:regular r:id="rId63"/>
    </p:embeddedFont>
    <p:embeddedFont>
      <p:font typeface="Barlow Italics" charset="1" panose="00000500000000000000"/>
      <p:regular r:id="rId64"/>
    </p:embeddedFont>
    <p:embeddedFont>
      <p:font typeface="Barlow Bold Italics" charset="1" panose="00000800000000000000"/>
      <p:regular r:id="rId65"/>
    </p:embeddedFont>
    <p:embeddedFont>
      <p:font typeface="Barlow Thin" charset="1" panose="00000300000000000000"/>
      <p:regular r:id="rId66"/>
    </p:embeddedFont>
    <p:embeddedFont>
      <p:font typeface="Barlow Thin Italics" charset="1" panose="00000300000000000000"/>
      <p:regular r:id="rId67"/>
    </p:embeddedFont>
    <p:embeddedFont>
      <p:font typeface="Barlow Extra-Light" charset="1" panose="00000300000000000000"/>
      <p:regular r:id="rId68"/>
    </p:embeddedFont>
    <p:embeddedFont>
      <p:font typeface="Barlow Extra-Light Italics" charset="1" panose="00000300000000000000"/>
      <p:regular r:id="rId69"/>
    </p:embeddedFont>
    <p:embeddedFont>
      <p:font typeface="Barlow Light" charset="1" panose="00000400000000000000"/>
      <p:regular r:id="rId70"/>
    </p:embeddedFont>
    <p:embeddedFont>
      <p:font typeface="Barlow Light Italics" charset="1" panose="00000400000000000000"/>
      <p:regular r:id="rId71"/>
    </p:embeddedFont>
    <p:embeddedFont>
      <p:font typeface="Barlow Medium" charset="1" panose="00000600000000000000"/>
      <p:regular r:id="rId72"/>
    </p:embeddedFont>
    <p:embeddedFont>
      <p:font typeface="Barlow Medium Italics" charset="1" panose="00000600000000000000"/>
      <p:regular r:id="rId73"/>
    </p:embeddedFont>
    <p:embeddedFont>
      <p:font typeface="Barlow Semi-Bold" charset="1" panose="00000700000000000000"/>
      <p:regular r:id="rId74"/>
    </p:embeddedFont>
    <p:embeddedFont>
      <p:font typeface="Barlow Semi-Bold Italics" charset="1" panose="00000700000000000000"/>
      <p:regular r:id="rId75"/>
    </p:embeddedFont>
    <p:embeddedFont>
      <p:font typeface="Barlow Ultra-Bold" charset="1" panose="00000900000000000000"/>
      <p:regular r:id="rId76"/>
    </p:embeddedFont>
    <p:embeddedFont>
      <p:font typeface="Barlow Ultra-Bold Italics" charset="1" panose="00000900000000000000"/>
      <p:regular r:id="rId77"/>
    </p:embeddedFont>
    <p:embeddedFont>
      <p:font typeface="Barlow Heavy" charset="1" panose="00000A00000000000000"/>
      <p:regular r:id="rId78"/>
    </p:embeddedFont>
    <p:embeddedFont>
      <p:font typeface="Barlow Heavy Italics" charset="1" panose="00000A00000000000000"/>
      <p:regular r:id="rId79"/>
    </p:embeddedFont>
    <p:embeddedFont>
      <p:font typeface="Barlow SemiCondensed" charset="1" panose="00000506000000000000"/>
      <p:regular r:id="rId80"/>
    </p:embeddedFont>
    <p:embeddedFont>
      <p:font typeface="Barlow SemiCondensed Bold" charset="1" panose="00000806000000000000"/>
      <p:regular r:id="rId81"/>
    </p:embeddedFont>
    <p:embeddedFont>
      <p:font typeface="Barlow SemiCondensed Italics" charset="1" panose="00000506000000000000"/>
      <p:regular r:id="rId82"/>
    </p:embeddedFont>
    <p:embeddedFont>
      <p:font typeface="Barlow SemiCondensed Bold Italics" charset="1" panose="00000806000000000000"/>
      <p:regular r:id="rId83"/>
    </p:embeddedFont>
    <p:embeddedFont>
      <p:font typeface="Barlow SemiCondensed Thin" charset="1" panose="00000306000000000000"/>
      <p:regular r:id="rId84"/>
    </p:embeddedFont>
    <p:embeddedFont>
      <p:font typeface="Barlow SemiCondensed Thin Italics" charset="1" panose="00000306000000000000"/>
      <p:regular r:id="rId85"/>
    </p:embeddedFont>
    <p:embeddedFont>
      <p:font typeface="Barlow SemiCondensed Medium" charset="1" panose="00000606000000000000"/>
      <p:regular r:id="rId86"/>
    </p:embeddedFont>
    <p:embeddedFont>
      <p:font typeface="Barlow SemiCondensed Medium Italics" charset="1" panose="00000606000000000000"/>
      <p:regular r:id="rId87"/>
    </p:embeddedFont>
    <p:embeddedFont>
      <p:font typeface="Barlow SemiCondensed Semi-Bold" charset="1" panose="00000706000000000000"/>
      <p:regular r:id="rId88"/>
    </p:embeddedFont>
    <p:embeddedFont>
      <p:font typeface="Barlow SemiCondensed Semi-Bold Italics" charset="1" panose="00000706000000000000"/>
      <p:regular r:id="rId89"/>
    </p:embeddedFont>
    <p:embeddedFont>
      <p:font typeface="Barlow SemiCondensed Heavy" charset="1" panose="00000A06000000000000"/>
      <p:regular r:id="rId90"/>
    </p:embeddedFont>
    <p:embeddedFont>
      <p:font typeface="Barlow SemiCondensed Heavy Italics" charset="1" panose="00000A06000000000000"/>
      <p:regular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9.xml" Type="http://schemas.openxmlformats.org/officeDocument/2006/relationships/slide"/><Relationship Id="rId101" Target="slides/slide10.xml" Type="http://schemas.openxmlformats.org/officeDocument/2006/relationships/slide"/><Relationship Id="rId102" Target="slides/slide11.xml" Type="http://schemas.openxmlformats.org/officeDocument/2006/relationships/slide"/><Relationship Id="rId103" Target="slides/slide12.xml" Type="http://schemas.openxmlformats.org/officeDocument/2006/relationships/slide"/><Relationship Id="rId104" Target="slides/slide13.xml" Type="http://schemas.openxmlformats.org/officeDocument/2006/relationships/slide"/><Relationship Id="rId105" Target="slides/slide14.xml" Type="http://schemas.openxmlformats.org/officeDocument/2006/relationships/slide"/><Relationship Id="rId106" Target="slides/slide15.xml" Type="http://schemas.openxmlformats.org/officeDocument/2006/relationships/slide"/><Relationship Id="rId107" Target="slides/slide16.xml" Type="http://schemas.openxmlformats.org/officeDocument/2006/relationships/slide"/><Relationship Id="rId108" Target="slides/slide17.xml" Type="http://schemas.openxmlformats.org/officeDocument/2006/relationships/slide"/><Relationship Id="rId109" Target="slides/slide18.xml" Type="http://schemas.openxmlformats.org/officeDocument/2006/relationships/slide"/><Relationship Id="rId11" Target="fonts/font11.fntdata" Type="http://schemas.openxmlformats.org/officeDocument/2006/relationships/font"/><Relationship Id="rId110" Target="slides/slide19.xml" Type="http://schemas.openxmlformats.org/officeDocument/2006/relationships/slide"/><Relationship Id="rId111" Target="slides/slide20.xml" Type="http://schemas.openxmlformats.org/officeDocument/2006/relationships/slide"/><Relationship Id="rId112" Target="slides/slide21.xml" Type="http://schemas.openxmlformats.org/officeDocument/2006/relationships/slide"/><Relationship Id="rId113" Target="slides/slide22.xml" Type="http://schemas.openxmlformats.org/officeDocument/2006/relationships/slide"/><Relationship Id="rId114" Target="slides/slide23.xml" Type="http://schemas.openxmlformats.org/officeDocument/2006/relationships/slide"/><Relationship Id="rId115" Target="slides/slide24.xml" Type="http://schemas.openxmlformats.org/officeDocument/2006/relationships/slide"/><Relationship Id="rId116" Target="slides/slide25.xml" Type="http://schemas.openxmlformats.org/officeDocument/2006/relationships/slide"/><Relationship Id="rId117" Target="slides/slide26.xml" Type="http://schemas.openxmlformats.org/officeDocument/2006/relationships/slide"/><Relationship Id="rId118" Target="slides/slide27.xml" Type="http://schemas.openxmlformats.org/officeDocument/2006/relationships/slide"/><Relationship Id="rId119" Target="slides/slide28.xml" Type="http://schemas.openxmlformats.org/officeDocument/2006/relationships/slide"/><Relationship Id="rId12" Target="fonts/font12.fntdata" Type="http://schemas.openxmlformats.org/officeDocument/2006/relationships/font"/><Relationship Id="rId120" Target="slides/slide29.xml" Type="http://schemas.openxmlformats.org/officeDocument/2006/relationships/slide"/><Relationship Id="rId121" Target="slides/slide30.xml" Type="http://schemas.openxmlformats.org/officeDocument/2006/relationships/slide"/><Relationship Id="rId122" Target="slides/slide31.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slides/slide1.xml" Type="http://schemas.openxmlformats.org/officeDocument/2006/relationships/slide"/><Relationship Id="rId93" Target="slides/slide2.xml" Type="http://schemas.openxmlformats.org/officeDocument/2006/relationships/slide"/><Relationship Id="rId94" Target="slides/slide3.xml" Type="http://schemas.openxmlformats.org/officeDocument/2006/relationships/slide"/><Relationship Id="rId95" Target="slides/slide4.xml" Type="http://schemas.openxmlformats.org/officeDocument/2006/relationships/slide"/><Relationship Id="rId96" Target="slides/slide5.xml" Type="http://schemas.openxmlformats.org/officeDocument/2006/relationships/slide"/><Relationship Id="rId97" Target="slides/slide6.xml" Type="http://schemas.openxmlformats.org/officeDocument/2006/relationships/slide"/><Relationship Id="rId98" Target="slides/slide7.xml" Type="http://schemas.openxmlformats.org/officeDocument/2006/relationships/slide"/><Relationship Id="rId99" Target="slides/slide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2" Target="../media/image3.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2" Target="../media/image3.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5.png" Type="http://schemas.openxmlformats.org/officeDocument/2006/relationships/image"/><Relationship Id="rId8" Target="../media/image6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6.jpeg" Type="http://schemas.openxmlformats.org/officeDocument/2006/relationships/image"/><Relationship Id="rId4" Target="../media/image77.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8.jpeg" Type="http://schemas.openxmlformats.org/officeDocument/2006/relationships/image"/><Relationship Id="rId4" Target="../media/image79.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0.jpeg" Type="http://schemas.openxmlformats.org/officeDocument/2006/relationships/image"/><Relationship Id="rId4" Target="../media/image81.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2.jpeg" Type="http://schemas.openxmlformats.org/officeDocument/2006/relationships/image"/><Relationship Id="rId4" Target="../media/image83.jpeg" Type="http://schemas.openxmlformats.org/officeDocument/2006/relationships/image"/><Relationship Id="rId5" Target="../media/image8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3.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jpe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5.jpeg" Type="http://schemas.openxmlformats.org/officeDocument/2006/relationships/image"/><Relationship Id="rId4" Target="../media/image86.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0.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18" Target="../media/image38.png" Type="http://schemas.openxmlformats.org/officeDocument/2006/relationships/image"/><Relationship Id="rId19" Target="../media/image39.svg" Type="http://schemas.openxmlformats.org/officeDocument/2006/relationships/image"/><Relationship Id="rId2" Target="../media/image3.jpeg" Type="http://schemas.openxmlformats.org/officeDocument/2006/relationships/image"/><Relationship Id="rId20" Target="../media/image40.png" Type="http://schemas.openxmlformats.org/officeDocument/2006/relationships/image"/><Relationship Id="rId21" Target="../media/image41.sv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761442" y="-3021941"/>
            <a:ext cx="19897508" cy="20117395"/>
          </a:xfrm>
          <a:custGeom>
            <a:avLst/>
            <a:gdLst/>
            <a:ahLst/>
            <a:cxnLst/>
            <a:rect r="r" b="b" t="t" l="l"/>
            <a:pathLst>
              <a:path h="20117395" w="19897508">
                <a:moveTo>
                  <a:pt x="0" y="0"/>
                </a:moveTo>
                <a:lnTo>
                  <a:pt x="19897508" y="0"/>
                </a:lnTo>
                <a:lnTo>
                  <a:pt x="19897508" y="20117395"/>
                </a:lnTo>
                <a:lnTo>
                  <a:pt x="0" y="20117395"/>
                </a:lnTo>
                <a:lnTo>
                  <a:pt x="0" y="0"/>
                </a:lnTo>
                <a:close/>
              </a:path>
            </a:pathLst>
          </a:custGeom>
          <a:blipFill>
            <a:blip r:embed="rId3">
              <a:alphaModFix amt="99000"/>
            </a:blip>
            <a:stretch>
              <a:fillRect l="0" t="-15906" r="0" b="-15906"/>
            </a:stretch>
          </a:blipFill>
        </p:spPr>
      </p:sp>
      <p:grpSp>
        <p:nvGrpSpPr>
          <p:cNvPr name="Group 4" id="4"/>
          <p:cNvGrpSpPr/>
          <p:nvPr/>
        </p:nvGrpSpPr>
        <p:grpSpPr>
          <a:xfrm rot="0">
            <a:off x="-2466789" y="-397393"/>
            <a:ext cx="23245955" cy="11276803"/>
            <a:chOff x="0" y="0"/>
            <a:chExt cx="6122392" cy="2970022"/>
          </a:xfrm>
        </p:grpSpPr>
        <p:sp>
          <p:nvSpPr>
            <p:cNvPr name="Freeform 5" id="5"/>
            <p:cNvSpPr/>
            <p:nvPr/>
          </p:nvSpPr>
          <p:spPr>
            <a:xfrm flipH="false" flipV="false" rot="0">
              <a:off x="0" y="0"/>
              <a:ext cx="6122391" cy="2970022"/>
            </a:xfrm>
            <a:custGeom>
              <a:avLst/>
              <a:gdLst/>
              <a:ahLst/>
              <a:cxnLst/>
              <a:rect r="r" b="b" t="t" l="l"/>
              <a:pathLst>
                <a:path h="2970022" w="6122391">
                  <a:moveTo>
                    <a:pt x="0" y="0"/>
                  </a:moveTo>
                  <a:lnTo>
                    <a:pt x="6122391" y="0"/>
                  </a:lnTo>
                  <a:lnTo>
                    <a:pt x="6122391" y="2970022"/>
                  </a:lnTo>
                  <a:lnTo>
                    <a:pt x="0" y="2970022"/>
                  </a:lnTo>
                  <a:close/>
                </a:path>
              </a:pathLst>
            </a:custGeom>
            <a:solidFill>
              <a:srgbClr val="000000">
                <a:alpha val="58824"/>
              </a:srgbClr>
            </a:solidFill>
          </p:spPr>
        </p:sp>
        <p:sp>
          <p:nvSpPr>
            <p:cNvPr name="TextBox 6" id="6"/>
            <p:cNvSpPr txBox="true"/>
            <p:nvPr/>
          </p:nvSpPr>
          <p:spPr>
            <a:xfrm>
              <a:off x="0" y="-57150"/>
              <a:ext cx="6122392" cy="3027172"/>
            </a:xfrm>
            <a:prstGeom prst="rect">
              <a:avLst/>
            </a:prstGeom>
          </p:spPr>
          <p:txBody>
            <a:bodyPr anchor="ctr" rtlCol="false" tIns="50800" lIns="50800" bIns="50800" rIns="50800"/>
            <a:lstStyle/>
            <a:p>
              <a:pPr algn="ctr">
                <a:lnSpc>
                  <a:spcPts val="3402"/>
                </a:lnSpc>
              </a:pPr>
            </a:p>
          </p:txBody>
        </p:sp>
      </p:grpSp>
      <p:sp>
        <p:nvSpPr>
          <p:cNvPr name="TextBox 7" id="7"/>
          <p:cNvSpPr txBox="true"/>
          <p:nvPr/>
        </p:nvSpPr>
        <p:spPr>
          <a:xfrm rot="0">
            <a:off x="6475091" y="2635169"/>
            <a:ext cx="5337818" cy="1639773"/>
          </a:xfrm>
          <a:prstGeom prst="rect">
            <a:avLst/>
          </a:prstGeom>
        </p:spPr>
        <p:txBody>
          <a:bodyPr anchor="t" rtlCol="false" tIns="0" lIns="0" bIns="0" rIns="0">
            <a:spAutoFit/>
          </a:bodyPr>
          <a:lstStyle/>
          <a:p>
            <a:pPr algn="ctr">
              <a:lnSpc>
                <a:spcPts val="10646"/>
              </a:lnSpc>
            </a:pPr>
            <a:r>
              <a:rPr lang="en-US" sz="7604" spc="615">
                <a:solidFill>
                  <a:srgbClr val="000000"/>
                </a:solidFill>
                <a:latin typeface="League Gothic"/>
              </a:rPr>
              <a:t>POINT OF SALES</a:t>
            </a:r>
          </a:p>
        </p:txBody>
      </p:sp>
      <p:sp>
        <p:nvSpPr>
          <p:cNvPr name="TextBox 8" id="8"/>
          <p:cNvSpPr txBox="true"/>
          <p:nvPr/>
        </p:nvSpPr>
        <p:spPr>
          <a:xfrm rot="0">
            <a:off x="1828196" y="4745247"/>
            <a:ext cx="14639147" cy="2225257"/>
          </a:xfrm>
          <a:prstGeom prst="rect">
            <a:avLst/>
          </a:prstGeom>
        </p:spPr>
        <p:txBody>
          <a:bodyPr anchor="t" rtlCol="false" tIns="0" lIns="0" bIns="0" rIns="0">
            <a:spAutoFit/>
          </a:bodyPr>
          <a:lstStyle/>
          <a:p>
            <a:pPr algn="ctr">
              <a:lnSpc>
                <a:spcPts val="14106"/>
              </a:lnSpc>
            </a:pPr>
            <a:r>
              <a:rPr lang="en-US" sz="23908" spc="-1817">
                <a:solidFill>
                  <a:srgbClr val="59738D"/>
                </a:solidFill>
                <a:latin typeface="League Spartan"/>
              </a:rPr>
              <a:t>cornercup</a:t>
            </a:r>
          </a:p>
        </p:txBody>
      </p:sp>
      <p:sp>
        <p:nvSpPr>
          <p:cNvPr name="TextBox 9" id="9"/>
          <p:cNvSpPr txBox="true"/>
          <p:nvPr/>
        </p:nvSpPr>
        <p:spPr>
          <a:xfrm rot="0">
            <a:off x="7235801" y="6328613"/>
            <a:ext cx="3816399" cy="641890"/>
          </a:xfrm>
          <a:prstGeom prst="rect">
            <a:avLst/>
          </a:prstGeom>
        </p:spPr>
        <p:txBody>
          <a:bodyPr anchor="t" rtlCol="false" tIns="0" lIns="0" bIns="0" rIns="0">
            <a:spAutoFit/>
          </a:bodyPr>
          <a:lstStyle/>
          <a:p>
            <a:pPr algn="ctr">
              <a:lnSpc>
                <a:spcPts val="5162"/>
              </a:lnSpc>
            </a:pPr>
            <a:r>
              <a:rPr lang="en-US" sz="4916">
                <a:solidFill>
                  <a:srgbClr val="59738D"/>
                </a:solidFill>
                <a:latin typeface="Quicksand Medium"/>
              </a:rPr>
              <a:t>EST.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1028700" y="3999488"/>
            <a:ext cx="5172897" cy="5258812"/>
            <a:chOff x="0" y="0"/>
            <a:chExt cx="1172938" cy="1192419"/>
          </a:xfrm>
        </p:grpSpPr>
        <p:sp>
          <p:nvSpPr>
            <p:cNvPr name="Freeform 4" id="4"/>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5" id="5"/>
          <p:cNvSpPr/>
          <p:nvPr/>
        </p:nvSpPr>
        <p:spPr>
          <a:xfrm flipH="false" flipV="false" rot="0">
            <a:off x="2449593"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6424621" y="3999488"/>
            <a:ext cx="5172897" cy="5258812"/>
            <a:chOff x="0" y="0"/>
            <a:chExt cx="1172938" cy="1192419"/>
          </a:xfrm>
        </p:grpSpPr>
        <p:sp>
          <p:nvSpPr>
            <p:cNvPr name="Freeform 7" id="7"/>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8" id="8"/>
          <p:cNvSpPr/>
          <p:nvPr/>
        </p:nvSpPr>
        <p:spPr>
          <a:xfrm flipH="false" flipV="false" rot="0">
            <a:off x="7844149"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1817812" y="3999488"/>
            <a:ext cx="5172897" cy="5258812"/>
            <a:chOff x="0" y="0"/>
            <a:chExt cx="1172938" cy="1192419"/>
          </a:xfrm>
        </p:grpSpPr>
        <p:sp>
          <p:nvSpPr>
            <p:cNvPr name="Freeform 10" id="10"/>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11" id="11"/>
          <p:cNvSpPr/>
          <p:nvPr/>
        </p:nvSpPr>
        <p:spPr>
          <a:xfrm flipH="false" flipV="false" rot="0">
            <a:off x="13378693"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2911849" y="3199027"/>
            <a:ext cx="1417272" cy="1417272"/>
          </a:xfrm>
          <a:custGeom>
            <a:avLst/>
            <a:gdLst/>
            <a:ahLst/>
            <a:cxnLst/>
            <a:rect r="r" b="b" t="t" l="l"/>
            <a:pathLst>
              <a:path h="1417272" w="1417272">
                <a:moveTo>
                  <a:pt x="0" y="0"/>
                </a:moveTo>
                <a:lnTo>
                  <a:pt x="1417272" y="0"/>
                </a:lnTo>
                <a:lnTo>
                  <a:pt x="1417272" y="1417272"/>
                </a:lnTo>
                <a:lnTo>
                  <a:pt x="0" y="1417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746674" y="3104397"/>
            <a:ext cx="1595152" cy="1606531"/>
          </a:xfrm>
          <a:custGeom>
            <a:avLst/>
            <a:gdLst/>
            <a:ahLst/>
            <a:cxnLst/>
            <a:rect r="r" b="b" t="t" l="l"/>
            <a:pathLst>
              <a:path h="1606531" w="1595152">
                <a:moveTo>
                  <a:pt x="0" y="0"/>
                </a:moveTo>
                <a:lnTo>
                  <a:pt x="1595151" y="0"/>
                </a:lnTo>
                <a:lnTo>
                  <a:pt x="1595151" y="1606531"/>
                </a:lnTo>
                <a:lnTo>
                  <a:pt x="0" y="1606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8226579" y="2972239"/>
            <a:ext cx="1566252" cy="1889897"/>
          </a:xfrm>
          <a:custGeom>
            <a:avLst/>
            <a:gdLst/>
            <a:ahLst/>
            <a:cxnLst/>
            <a:rect r="r" b="b" t="t" l="l"/>
            <a:pathLst>
              <a:path h="1889897" w="1566252">
                <a:moveTo>
                  <a:pt x="0" y="0"/>
                </a:moveTo>
                <a:lnTo>
                  <a:pt x="1566251" y="0"/>
                </a:lnTo>
                <a:lnTo>
                  <a:pt x="1566251" y="1889897"/>
                </a:lnTo>
                <a:lnTo>
                  <a:pt x="0" y="18898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1584838" y="5538436"/>
            <a:ext cx="4068258" cy="2316480"/>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CASHIERS MANAGEMENT </a:t>
            </a:r>
          </a:p>
          <a:p>
            <a:pPr algn="ctr">
              <a:lnSpc>
                <a:spcPts val="4619"/>
              </a:lnSpc>
            </a:pPr>
            <a:r>
              <a:rPr lang="en-US" sz="3299">
                <a:solidFill>
                  <a:srgbClr val="003786"/>
                </a:solidFill>
                <a:latin typeface="Barlow Semi-Bold"/>
              </a:rPr>
              <a:t>(ADD, EDIT,  UPDATE, DELETE)</a:t>
            </a:r>
          </a:p>
        </p:txBody>
      </p:sp>
      <p:sp>
        <p:nvSpPr>
          <p:cNvPr name="TextBox 18" id="18"/>
          <p:cNvSpPr txBox="true"/>
          <p:nvPr/>
        </p:nvSpPr>
        <p:spPr>
          <a:xfrm rot="0">
            <a:off x="7109871" y="5803549"/>
            <a:ext cx="4068258" cy="2316480"/>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ADMINS MANAGEMENT</a:t>
            </a:r>
          </a:p>
          <a:p>
            <a:pPr algn="ctr">
              <a:lnSpc>
                <a:spcPts val="4619"/>
              </a:lnSpc>
            </a:pPr>
            <a:r>
              <a:rPr lang="en-US" sz="3299">
                <a:solidFill>
                  <a:srgbClr val="003786"/>
                </a:solidFill>
                <a:latin typeface="Barlow Semi-Bold"/>
              </a:rPr>
              <a:t> (ADD, EDIT, UPDATE, DELETE)</a:t>
            </a:r>
          </a:p>
        </p:txBody>
      </p:sp>
      <p:sp>
        <p:nvSpPr>
          <p:cNvPr name="TextBox 19" id="19"/>
          <p:cNvSpPr txBox="true"/>
          <p:nvPr/>
        </p:nvSpPr>
        <p:spPr>
          <a:xfrm rot="0">
            <a:off x="12497899" y="5306343"/>
            <a:ext cx="4068258" cy="573405"/>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ORDER CREATION:</a:t>
            </a:r>
          </a:p>
        </p:txBody>
      </p:sp>
      <p:sp>
        <p:nvSpPr>
          <p:cNvPr name="TextBox 20" id="20"/>
          <p:cNvSpPr txBox="true"/>
          <p:nvPr/>
        </p:nvSpPr>
        <p:spPr>
          <a:xfrm rot="0">
            <a:off x="12254885" y="6008653"/>
            <a:ext cx="4554288" cy="2846070"/>
          </a:xfrm>
          <a:prstGeom prst="rect">
            <a:avLst/>
          </a:prstGeom>
        </p:spPr>
        <p:txBody>
          <a:bodyPr anchor="t" rtlCol="false" tIns="0" lIns="0" bIns="0" rIns="0">
            <a:spAutoFit/>
          </a:bodyPr>
          <a:lstStyle/>
          <a:p>
            <a:pPr algn="ctr" marL="582928" indent="-291464" lvl="1">
              <a:lnSpc>
                <a:spcPts val="3779"/>
              </a:lnSpc>
              <a:buFont typeface="Arial"/>
              <a:buChar char="•"/>
            </a:pPr>
            <a:r>
              <a:rPr lang="en-US" sz="2699">
                <a:solidFill>
                  <a:srgbClr val="000000"/>
                </a:solidFill>
                <a:latin typeface="Barlow"/>
              </a:rPr>
              <a:t>Product Selection</a:t>
            </a:r>
          </a:p>
          <a:p>
            <a:pPr algn="ctr" marL="582928" indent="-291464" lvl="1">
              <a:lnSpc>
                <a:spcPts val="3779"/>
              </a:lnSpc>
              <a:buFont typeface="Arial"/>
              <a:buChar char="•"/>
            </a:pPr>
            <a:r>
              <a:rPr lang="en-US" sz="2699">
                <a:solidFill>
                  <a:srgbClr val="000000"/>
                </a:solidFill>
                <a:latin typeface="Barlow"/>
              </a:rPr>
              <a:t>Quantity Addition and Session Cart</a:t>
            </a:r>
          </a:p>
          <a:p>
            <a:pPr algn="ctr" marL="582928" indent="-291464" lvl="1">
              <a:lnSpc>
                <a:spcPts val="3779"/>
              </a:lnSpc>
              <a:buFont typeface="Arial"/>
              <a:buChar char="•"/>
            </a:pPr>
            <a:r>
              <a:rPr lang="en-US" sz="2699">
                <a:solidFill>
                  <a:srgbClr val="000000"/>
                </a:solidFill>
                <a:latin typeface="Barlow"/>
              </a:rPr>
              <a:t>HTML Table Listing</a:t>
            </a:r>
          </a:p>
          <a:p>
            <a:pPr algn="ctr" marL="582928" indent="-291464" lvl="1">
              <a:lnSpc>
                <a:spcPts val="3779"/>
              </a:lnSpc>
              <a:buFont typeface="Arial"/>
              <a:buChar char="•"/>
            </a:pPr>
            <a:r>
              <a:rPr lang="en-US" sz="2699">
                <a:solidFill>
                  <a:srgbClr val="000000"/>
                </a:solidFill>
                <a:latin typeface="Barlow"/>
              </a:rPr>
              <a:t>Quantity Manipulation</a:t>
            </a:r>
          </a:p>
          <a:p>
            <a:pPr algn="ctr" marL="582928" indent="-291464" lvl="1">
              <a:lnSpc>
                <a:spcPts val="3779"/>
              </a:lnSpc>
              <a:buFont typeface="Arial"/>
              <a:buChar char="•"/>
            </a:pPr>
            <a:r>
              <a:rPr lang="en-US" sz="2699">
                <a:solidFill>
                  <a:srgbClr val="000000"/>
                </a:solidFill>
                <a:latin typeface="Barlow"/>
              </a:rPr>
              <a:t>Product Removal</a:t>
            </a:r>
          </a:p>
        </p:txBody>
      </p:sp>
      <p:grpSp>
        <p:nvGrpSpPr>
          <p:cNvPr name="Group 21" id="21"/>
          <p:cNvGrpSpPr/>
          <p:nvPr/>
        </p:nvGrpSpPr>
        <p:grpSpPr>
          <a:xfrm rot="0">
            <a:off x="14084525" y="9515475"/>
            <a:ext cx="2514600" cy="260350"/>
            <a:chOff x="0" y="0"/>
            <a:chExt cx="662281" cy="68570"/>
          </a:xfrm>
        </p:grpSpPr>
        <p:sp>
          <p:nvSpPr>
            <p:cNvPr name="Freeform 22" id="22"/>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23" id="23"/>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653340" y="749402"/>
            <a:ext cx="14981319" cy="1855930"/>
          </a:xfrm>
          <a:prstGeom prst="rect">
            <a:avLst/>
          </a:prstGeom>
        </p:spPr>
        <p:txBody>
          <a:bodyPr anchor="t" rtlCol="false" tIns="0" lIns="0" bIns="0" rIns="0">
            <a:spAutoFit/>
          </a:bodyPr>
          <a:lstStyle/>
          <a:p>
            <a:pPr algn="ctr" marL="0" indent="0" lvl="0">
              <a:lnSpc>
                <a:spcPts val="6758"/>
              </a:lnSpc>
            </a:pPr>
            <a:r>
              <a:rPr lang="en-US" sz="6758" spc="364">
                <a:solidFill>
                  <a:srgbClr val="59738D"/>
                </a:solidFill>
                <a:latin typeface="Codec Pro ExtraBold Bold"/>
              </a:rPr>
              <a:t>FEATURES OF CORNERCUP POINT OF SALES (pos)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1028700" y="3999488"/>
            <a:ext cx="5172897" cy="5258812"/>
            <a:chOff x="0" y="0"/>
            <a:chExt cx="1172938" cy="1192419"/>
          </a:xfrm>
        </p:grpSpPr>
        <p:sp>
          <p:nvSpPr>
            <p:cNvPr name="Freeform 4" id="4"/>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5" id="5"/>
          <p:cNvSpPr/>
          <p:nvPr/>
        </p:nvSpPr>
        <p:spPr>
          <a:xfrm flipH="false" flipV="false" rot="0">
            <a:off x="2449593"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6424621" y="3999488"/>
            <a:ext cx="5172897" cy="5258812"/>
            <a:chOff x="0" y="0"/>
            <a:chExt cx="1172938" cy="1192419"/>
          </a:xfrm>
        </p:grpSpPr>
        <p:sp>
          <p:nvSpPr>
            <p:cNvPr name="Freeform 7" id="7"/>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8" id="8"/>
          <p:cNvSpPr/>
          <p:nvPr/>
        </p:nvSpPr>
        <p:spPr>
          <a:xfrm flipH="false" flipV="false" rot="0">
            <a:off x="7844149"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1817812" y="3999488"/>
            <a:ext cx="5172897" cy="5258812"/>
            <a:chOff x="0" y="0"/>
            <a:chExt cx="1172938" cy="1192419"/>
          </a:xfrm>
        </p:grpSpPr>
        <p:sp>
          <p:nvSpPr>
            <p:cNvPr name="Freeform 10" id="10"/>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11" id="11"/>
          <p:cNvSpPr/>
          <p:nvPr/>
        </p:nvSpPr>
        <p:spPr>
          <a:xfrm flipH="false" flipV="false" rot="0">
            <a:off x="13378693"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615149" y="7798236"/>
            <a:ext cx="2034129" cy="948413"/>
          </a:xfrm>
          <a:custGeom>
            <a:avLst/>
            <a:gdLst/>
            <a:ahLst/>
            <a:cxnLst/>
            <a:rect r="r" b="b" t="t" l="l"/>
            <a:pathLst>
              <a:path h="948413" w="2034129">
                <a:moveTo>
                  <a:pt x="0" y="0"/>
                </a:moveTo>
                <a:lnTo>
                  <a:pt x="2034129" y="0"/>
                </a:lnTo>
                <a:lnTo>
                  <a:pt x="2034129" y="948413"/>
                </a:lnTo>
                <a:lnTo>
                  <a:pt x="0" y="9484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065768" y="3199027"/>
            <a:ext cx="1225253" cy="1550953"/>
          </a:xfrm>
          <a:custGeom>
            <a:avLst/>
            <a:gdLst/>
            <a:ahLst/>
            <a:cxnLst/>
            <a:rect r="r" b="b" t="t" l="l"/>
            <a:pathLst>
              <a:path h="1550953" w="1225253">
                <a:moveTo>
                  <a:pt x="0" y="0"/>
                </a:moveTo>
                <a:lnTo>
                  <a:pt x="1225253" y="0"/>
                </a:lnTo>
                <a:lnTo>
                  <a:pt x="1225253" y="1550953"/>
                </a:lnTo>
                <a:lnTo>
                  <a:pt x="0" y="15509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8397586" y="3138410"/>
            <a:ext cx="1226967" cy="1672187"/>
          </a:xfrm>
          <a:custGeom>
            <a:avLst/>
            <a:gdLst/>
            <a:ahLst/>
            <a:cxnLst/>
            <a:rect r="r" b="b" t="t" l="l"/>
            <a:pathLst>
              <a:path h="1672187" w="1226967">
                <a:moveTo>
                  <a:pt x="0" y="0"/>
                </a:moveTo>
                <a:lnTo>
                  <a:pt x="1226967" y="0"/>
                </a:lnTo>
                <a:lnTo>
                  <a:pt x="1226967" y="1672187"/>
                </a:lnTo>
                <a:lnTo>
                  <a:pt x="0" y="16721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3834664" y="3224438"/>
            <a:ext cx="1419172" cy="1470644"/>
          </a:xfrm>
          <a:custGeom>
            <a:avLst/>
            <a:gdLst/>
            <a:ahLst/>
            <a:cxnLst/>
            <a:rect r="r" b="b" t="t" l="l"/>
            <a:pathLst>
              <a:path h="1470644" w="1419172">
                <a:moveTo>
                  <a:pt x="0" y="0"/>
                </a:moveTo>
                <a:lnTo>
                  <a:pt x="1419171" y="0"/>
                </a:lnTo>
                <a:lnTo>
                  <a:pt x="1419171" y="1470645"/>
                </a:lnTo>
                <a:lnTo>
                  <a:pt x="0" y="14706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584838" y="5707181"/>
            <a:ext cx="4068258" cy="573405"/>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ORDER PLACEMENT</a:t>
            </a:r>
          </a:p>
        </p:txBody>
      </p:sp>
      <p:sp>
        <p:nvSpPr>
          <p:cNvPr name="TextBox 19" id="19"/>
          <p:cNvSpPr txBox="true"/>
          <p:nvPr/>
        </p:nvSpPr>
        <p:spPr>
          <a:xfrm rot="0">
            <a:off x="6976941" y="5306343"/>
            <a:ext cx="4068258" cy="573405"/>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ORDER SUMMARY</a:t>
            </a:r>
          </a:p>
        </p:txBody>
      </p:sp>
      <p:sp>
        <p:nvSpPr>
          <p:cNvPr name="TextBox 20" id="20"/>
          <p:cNvSpPr txBox="true"/>
          <p:nvPr/>
        </p:nvSpPr>
        <p:spPr>
          <a:xfrm rot="0">
            <a:off x="12510120" y="5357296"/>
            <a:ext cx="4068258" cy="573405"/>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ORDER </a:t>
            </a:r>
          </a:p>
        </p:txBody>
      </p:sp>
      <p:sp>
        <p:nvSpPr>
          <p:cNvPr name="TextBox 21" id="21"/>
          <p:cNvSpPr txBox="true"/>
          <p:nvPr/>
        </p:nvSpPr>
        <p:spPr>
          <a:xfrm rot="0">
            <a:off x="12130918" y="6142003"/>
            <a:ext cx="4554288" cy="2369820"/>
          </a:xfrm>
          <a:prstGeom prst="rect">
            <a:avLst/>
          </a:prstGeom>
        </p:spPr>
        <p:txBody>
          <a:bodyPr anchor="t" rtlCol="false" tIns="0" lIns="0" bIns="0" rIns="0">
            <a:spAutoFit/>
          </a:bodyPr>
          <a:lstStyle/>
          <a:p>
            <a:pPr algn="ctr" marL="582928" indent="-291464" lvl="1">
              <a:lnSpc>
                <a:spcPts val="3779"/>
              </a:lnSpc>
              <a:buFont typeface="Arial"/>
              <a:buChar char="•"/>
            </a:pPr>
            <a:r>
              <a:rPr lang="en-US" sz="2699">
                <a:solidFill>
                  <a:srgbClr val="000000"/>
                </a:solidFill>
                <a:latin typeface="Barlow"/>
              </a:rPr>
              <a:t>Cashier’s Order List</a:t>
            </a:r>
          </a:p>
          <a:p>
            <a:pPr algn="ctr" marL="582928" indent="-291464" lvl="1">
              <a:lnSpc>
                <a:spcPts val="3779"/>
              </a:lnSpc>
              <a:buFont typeface="Arial"/>
              <a:buChar char="•"/>
            </a:pPr>
            <a:r>
              <a:rPr lang="en-US" sz="2699">
                <a:solidFill>
                  <a:srgbClr val="000000"/>
                </a:solidFill>
                <a:latin typeface="Barlow"/>
              </a:rPr>
              <a:t>Filtering Options</a:t>
            </a:r>
          </a:p>
          <a:p>
            <a:pPr algn="ctr" marL="582928" indent="-291464" lvl="1">
              <a:lnSpc>
                <a:spcPts val="3779"/>
              </a:lnSpc>
              <a:buFont typeface="Arial"/>
              <a:buChar char="•"/>
            </a:pPr>
            <a:r>
              <a:rPr lang="en-US" sz="2699">
                <a:solidFill>
                  <a:srgbClr val="000000"/>
                </a:solidFill>
                <a:latin typeface="Barlow"/>
              </a:rPr>
              <a:t>Order Details View</a:t>
            </a:r>
          </a:p>
          <a:p>
            <a:pPr algn="ctr" marL="582928" indent="-291464" lvl="1">
              <a:lnSpc>
                <a:spcPts val="3779"/>
              </a:lnSpc>
              <a:buFont typeface="Arial"/>
              <a:buChar char="•"/>
            </a:pPr>
            <a:r>
              <a:rPr lang="en-US" sz="2699">
                <a:solidFill>
                  <a:srgbClr val="000000"/>
                </a:solidFill>
                <a:latin typeface="Barlow"/>
              </a:rPr>
              <a:t>Printing and PDF Download</a:t>
            </a:r>
          </a:p>
        </p:txBody>
      </p:sp>
      <p:sp>
        <p:nvSpPr>
          <p:cNvPr name="TextBox 22" id="22"/>
          <p:cNvSpPr txBox="true"/>
          <p:nvPr/>
        </p:nvSpPr>
        <p:spPr>
          <a:xfrm rot="0">
            <a:off x="1341823" y="6575861"/>
            <a:ext cx="4554288" cy="869950"/>
          </a:xfrm>
          <a:prstGeom prst="rect">
            <a:avLst/>
          </a:prstGeom>
        </p:spPr>
        <p:txBody>
          <a:bodyPr anchor="t" rtlCol="false" tIns="0" lIns="0" bIns="0" rIns="0">
            <a:spAutoFit/>
          </a:bodyPr>
          <a:lstStyle/>
          <a:p>
            <a:pPr algn="ctr" marL="539749" indent="-269875" lvl="1">
              <a:lnSpc>
                <a:spcPts val="3499"/>
              </a:lnSpc>
              <a:buFont typeface="Arial"/>
              <a:buChar char="•"/>
            </a:pPr>
            <a:r>
              <a:rPr lang="en-US" sz="2499">
                <a:solidFill>
                  <a:srgbClr val="000000"/>
                </a:solidFill>
                <a:latin typeface="Barlow"/>
              </a:rPr>
              <a:t>Payment Mode Selection</a:t>
            </a:r>
          </a:p>
          <a:p>
            <a:pPr algn="ctr" marL="539749" indent="-269875" lvl="1">
              <a:lnSpc>
                <a:spcPts val="3499"/>
              </a:lnSpc>
              <a:buFont typeface="Arial"/>
              <a:buChar char="•"/>
            </a:pPr>
            <a:r>
              <a:rPr lang="en-US" sz="2499">
                <a:solidFill>
                  <a:srgbClr val="000000"/>
                </a:solidFill>
                <a:latin typeface="Barlow"/>
              </a:rPr>
              <a:t>Enter Cashier Name</a:t>
            </a:r>
          </a:p>
        </p:txBody>
      </p:sp>
      <p:sp>
        <p:nvSpPr>
          <p:cNvPr name="TextBox 23" id="23"/>
          <p:cNvSpPr txBox="true"/>
          <p:nvPr/>
        </p:nvSpPr>
        <p:spPr>
          <a:xfrm rot="0">
            <a:off x="6732561" y="5882769"/>
            <a:ext cx="4554288" cy="3060700"/>
          </a:xfrm>
          <a:prstGeom prst="rect">
            <a:avLst/>
          </a:prstGeom>
        </p:spPr>
        <p:txBody>
          <a:bodyPr anchor="t" rtlCol="false" tIns="0" lIns="0" bIns="0" rIns="0">
            <a:spAutoFit/>
          </a:bodyPr>
          <a:lstStyle/>
          <a:p>
            <a:pPr algn="ctr" marL="539749" indent="-269875" lvl="1">
              <a:lnSpc>
                <a:spcPts val="3499"/>
              </a:lnSpc>
              <a:buFont typeface="Arial"/>
              <a:buChar char="•"/>
            </a:pPr>
            <a:r>
              <a:rPr lang="en-US" sz="2499">
                <a:solidFill>
                  <a:srgbClr val="000000"/>
                </a:solidFill>
                <a:latin typeface="Barlow"/>
              </a:rPr>
              <a:t>Customer Details Review</a:t>
            </a:r>
          </a:p>
          <a:p>
            <a:pPr algn="ctr" marL="539749" indent="-269875" lvl="1">
              <a:lnSpc>
                <a:spcPts val="3499"/>
              </a:lnSpc>
              <a:buFont typeface="Arial"/>
              <a:buChar char="•"/>
            </a:pPr>
            <a:r>
              <a:rPr lang="en-US" sz="2499">
                <a:solidFill>
                  <a:srgbClr val="000000"/>
                </a:solidFill>
                <a:latin typeface="Barlow"/>
              </a:rPr>
              <a:t>Invoice Details</a:t>
            </a:r>
          </a:p>
          <a:p>
            <a:pPr algn="ctr" marL="539749" indent="-269875" lvl="1">
              <a:lnSpc>
                <a:spcPts val="3499"/>
              </a:lnSpc>
              <a:buFont typeface="Arial"/>
              <a:buChar char="•"/>
            </a:pPr>
            <a:r>
              <a:rPr lang="en-US" sz="2499">
                <a:solidFill>
                  <a:srgbClr val="000000"/>
                </a:solidFill>
                <a:latin typeface="Barlow"/>
              </a:rPr>
              <a:t>Product Review</a:t>
            </a:r>
          </a:p>
          <a:p>
            <a:pPr algn="ctr" marL="539749" indent="-269875" lvl="1">
              <a:lnSpc>
                <a:spcPts val="3499"/>
              </a:lnSpc>
              <a:buFont typeface="Arial"/>
              <a:buChar char="•"/>
            </a:pPr>
            <a:r>
              <a:rPr lang="en-US" sz="2499">
                <a:solidFill>
                  <a:srgbClr val="000000"/>
                </a:solidFill>
                <a:latin typeface="Barlow"/>
              </a:rPr>
              <a:t>Modification Option</a:t>
            </a:r>
          </a:p>
          <a:p>
            <a:pPr algn="ctr" marL="539749" indent="-269875" lvl="1">
              <a:lnSpc>
                <a:spcPts val="3499"/>
              </a:lnSpc>
              <a:buFont typeface="Arial"/>
              <a:buChar char="•"/>
            </a:pPr>
            <a:r>
              <a:rPr lang="en-US" sz="2499">
                <a:solidFill>
                  <a:srgbClr val="000000"/>
                </a:solidFill>
                <a:latin typeface="Barlow"/>
              </a:rPr>
              <a:t>Order Saving</a:t>
            </a:r>
          </a:p>
          <a:p>
            <a:pPr algn="ctr" marL="539749" indent="-269875" lvl="1">
              <a:lnSpc>
                <a:spcPts val="3499"/>
              </a:lnSpc>
              <a:buFont typeface="Arial"/>
              <a:buChar char="•"/>
            </a:pPr>
            <a:r>
              <a:rPr lang="en-US" sz="2499">
                <a:solidFill>
                  <a:srgbClr val="000000"/>
                </a:solidFill>
                <a:latin typeface="Barlow"/>
              </a:rPr>
              <a:t>Printing Orders</a:t>
            </a:r>
          </a:p>
          <a:p>
            <a:pPr algn="ctr" marL="539749" indent="-269875" lvl="1">
              <a:lnSpc>
                <a:spcPts val="3499"/>
              </a:lnSpc>
              <a:buFont typeface="Arial"/>
              <a:buChar char="•"/>
            </a:pPr>
            <a:r>
              <a:rPr lang="en-US" sz="2499">
                <a:solidFill>
                  <a:srgbClr val="000000"/>
                </a:solidFill>
                <a:latin typeface="Barlow"/>
              </a:rPr>
              <a:t>Order Download in PDF</a:t>
            </a:r>
          </a:p>
        </p:txBody>
      </p:sp>
      <p:grpSp>
        <p:nvGrpSpPr>
          <p:cNvPr name="Group 24" id="24"/>
          <p:cNvGrpSpPr/>
          <p:nvPr/>
        </p:nvGrpSpPr>
        <p:grpSpPr>
          <a:xfrm rot="0">
            <a:off x="1028700" y="9610725"/>
            <a:ext cx="2514600" cy="260350"/>
            <a:chOff x="0" y="0"/>
            <a:chExt cx="662281" cy="68570"/>
          </a:xfrm>
        </p:grpSpPr>
        <p:sp>
          <p:nvSpPr>
            <p:cNvPr name="Freeform 25" id="25"/>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26" id="26"/>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653340" y="854177"/>
            <a:ext cx="14981319" cy="1855930"/>
          </a:xfrm>
          <a:prstGeom prst="rect">
            <a:avLst/>
          </a:prstGeom>
        </p:spPr>
        <p:txBody>
          <a:bodyPr anchor="t" rtlCol="false" tIns="0" lIns="0" bIns="0" rIns="0">
            <a:spAutoFit/>
          </a:bodyPr>
          <a:lstStyle/>
          <a:p>
            <a:pPr algn="ctr" marL="0" indent="0" lvl="0">
              <a:lnSpc>
                <a:spcPts val="6758"/>
              </a:lnSpc>
            </a:pPr>
            <a:r>
              <a:rPr lang="en-US" sz="6758" spc="364">
                <a:solidFill>
                  <a:srgbClr val="59738D"/>
                </a:solidFill>
                <a:latin typeface="Codec Pro ExtraBold Bold"/>
              </a:rPr>
              <a:t>FEATURES OF CORNERCUP POINT OF SALES (pos)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6424621" y="3999488"/>
            <a:ext cx="5172897" cy="5258812"/>
            <a:chOff x="0" y="0"/>
            <a:chExt cx="1172938" cy="1192419"/>
          </a:xfrm>
        </p:grpSpPr>
        <p:sp>
          <p:nvSpPr>
            <p:cNvPr name="Freeform 4" id="4"/>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5" id="5"/>
          <p:cNvSpPr/>
          <p:nvPr/>
        </p:nvSpPr>
        <p:spPr>
          <a:xfrm flipH="false" flipV="false" rot="0">
            <a:off x="7844149"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052761" y="3223257"/>
            <a:ext cx="1916618" cy="1552461"/>
          </a:xfrm>
          <a:custGeom>
            <a:avLst/>
            <a:gdLst/>
            <a:ahLst/>
            <a:cxnLst/>
            <a:rect r="r" b="b" t="t" l="l"/>
            <a:pathLst>
              <a:path h="1552461" w="1916618">
                <a:moveTo>
                  <a:pt x="0" y="0"/>
                </a:moveTo>
                <a:lnTo>
                  <a:pt x="1916618" y="0"/>
                </a:lnTo>
                <a:lnTo>
                  <a:pt x="1916618" y="1552461"/>
                </a:lnTo>
                <a:lnTo>
                  <a:pt x="0" y="15524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009705" y="7324679"/>
            <a:ext cx="2269013" cy="1625180"/>
          </a:xfrm>
          <a:custGeom>
            <a:avLst/>
            <a:gdLst/>
            <a:ahLst/>
            <a:cxnLst/>
            <a:rect r="r" b="b" t="t" l="l"/>
            <a:pathLst>
              <a:path h="1625180" w="2269013">
                <a:moveTo>
                  <a:pt x="0" y="0"/>
                </a:moveTo>
                <a:lnTo>
                  <a:pt x="2269012" y="0"/>
                </a:lnTo>
                <a:lnTo>
                  <a:pt x="2269012" y="1625180"/>
                </a:lnTo>
                <a:lnTo>
                  <a:pt x="0" y="1625180"/>
                </a:lnTo>
                <a:lnTo>
                  <a:pt x="0" y="0"/>
                </a:lnTo>
                <a:close/>
              </a:path>
            </a:pathLst>
          </a:custGeom>
          <a:blipFill>
            <a:blip r:embed="rId9"/>
            <a:stretch>
              <a:fillRect l="0" t="0" r="0" b="0"/>
            </a:stretch>
          </a:blipFill>
        </p:spPr>
      </p:sp>
      <p:sp>
        <p:nvSpPr>
          <p:cNvPr name="TextBox 10" id="10"/>
          <p:cNvSpPr txBox="true"/>
          <p:nvPr/>
        </p:nvSpPr>
        <p:spPr>
          <a:xfrm rot="0">
            <a:off x="7109871" y="5822269"/>
            <a:ext cx="4068258" cy="1225550"/>
          </a:xfrm>
          <a:prstGeom prst="rect">
            <a:avLst/>
          </a:prstGeom>
        </p:spPr>
        <p:txBody>
          <a:bodyPr anchor="t" rtlCol="false" tIns="0" lIns="0" bIns="0" rIns="0">
            <a:spAutoFit/>
          </a:bodyPr>
          <a:lstStyle/>
          <a:p>
            <a:pPr algn="ctr">
              <a:lnSpc>
                <a:spcPts val="4899"/>
              </a:lnSpc>
            </a:pPr>
            <a:r>
              <a:rPr lang="en-US" sz="3499">
                <a:solidFill>
                  <a:srgbClr val="003786"/>
                </a:solidFill>
                <a:latin typeface="Barlow Semi-Bold"/>
              </a:rPr>
              <a:t>DASHBOARD ANALYTICS</a:t>
            </a:r>
          </a:p>
        </p:txBody>
      </p:sp>
      <p:grpSp>
        <p:nvGrpSpPr>
          <p:cNvPr name="Group 11" id="11"/>
          <p:cNvGrpSpPr/>
          <p:nvPr/>
        </p:nvGrpSpPr>
        <p:grpSpPr>
          <a:xfrm rot="0">
            <a:off x="13796133" y="9258300"/>
            <a:ext cx="2514600" cy="260350"/>
            <a:chOff x="0" y="0"/>
            <a:chExt cx="662281" cy="68570"/>
          </a:xfrm>
        </p:grpSpPr>
        <p:sp>
          <p:nvSpPr>
            <p:cNvPr name="Freeform 12" id="12"/>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13" id="13"/>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19045" y="701777"/>
            <a:ext cx="14981319" cy="1855930"/>
          </a:xfrm>
          <a:prstGeom prst="rect">
            <a:avLst/>
          </a:prstGeom>
        </p:spPr>
        <p:txBody>
          <a:bodyPr anchor="t" rtlCol="false" tIns="0" lIns="0" bIns="0" rIns="0">
            <a:spAutoFit/>
          </a:bodyPr>
          <a:lstStyle/>
          <a:p>
            <a:pPr algn="ctr" marL="0" indent="0" lvl="0">
              <a:lnSpc>
                <a:spcPts val="6758"/>
              </a:lnSpc>
            </a:pPr>
            <a:r>
              <a:rPr lang="en-US" sz="6758" spc="364">
                <a:solidFill>
                  <a:srgbClr val="59738D"/>
                </a:solidFill>
                <a:latin typeface="Codec Pro ExtraBold Bold"/>
              </a:rPr>
              <a:t>FEATURES OF CORNERCUP POINT OF SALES (pos)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017854" y="5405161"/>
            <a:ext cx="4288531" cy="975641"/>
          </a:xfrm>
          <a:custGeom>
            <a:avLst/>
            <a:gdLst/>
            <a:ahLst/>
            <a:cxnLst/>
            <a:rect r="r" b="b" t="t" l="l"/>
            <a:pathLst>
              <a:path h="975641" w="4288531">
                <a:moveTo>
                  <a:pt x="0" y="0"/>
                </a:moveTo>
                <a:lnTo>
                  <a:pt x="4288531" y="0"/>
                </a:lnTo>
                <a:lnTo>
                  <a:pt x="4288531" y="975641"/>
                </a:lnTo>
                <a:lnTo>
                  <a:pt x="0" y="975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672163" y="5605057"/>
            <a:ext cx="943675" cy="943675"/>
          </a:xfrm>
          <a:custGeom>
            <a:avLst/>
            <a:gdLst/>
            <a:ahLst/>
            <a:cxnLst/>
            <a:rect r="r" b="b" t="t" l="l"/>
            <a:pathLst>
              <a:path h="943675" w="943675">
                <a:moveTo>
                  <a:pt x="0" y="0"/>
                </a:moveTo>
                <a:lnTo>
                  <a:pt x="943674" y="0"/>
                </a:lnTo>
                <a:lnTo>
                  <a:pt x="943674" y="943675"/>
                </a:lnTo>
                <a:lnTo>
                  <a:pt x="0" y="943675"/>
                </a:lnTo>
                <a:lnTo>
                  <a:pt x="0" y="0"/>
                </a:lnTo>
                <a:close/>
              </a:path>
            </a:pathLst>
          </a:custGeom>
          <a:blipFill>
            <a:blip r:embed="rId8"/>
            <a:stretch>
              <a:fillRect l="0" t="0" r="0" b="0"/>
            </a:stretch>
          </a:blipFill>
        </p:spPr>
      </p:sp>
      <p:sp>
        <p:nvSpPr>
          <p:cNvPr name="TextBox 16" id="16"/>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7" id="17"/>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8" id="18"/>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9" id="19"/>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20" id="20"/>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1" id="21"/>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2" id="22"/>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3" id="23"/>
          <p:cNvSpPr txBox="true"/>
          <p:nvPr/>
        </p:nvSpPr>
        <p:spPr>
          <a:xfrm rot="0">
            <a:off x="3849002" y="725235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4" id="24"/>
          <p:cNvSpPr txBox="true"/>
          <p:nvPr/>
        </p:nvSpPr>
        <p:spPr>
          <a:xfrm rot="0">
            <a:off x="5205479" y="3188594"/>
            <a:ext cx="2174878"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5" id="25"/>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6" id="26"/>
          <p:cNvSpPr txBox="true"/>
          <p:nvPr/>
        </p:nvSpPr>
        <p:spPr>
          <a:xfrm rot="0">
            <a:off x="5253104" y="4877848"/>
            <a:ext cx="212725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7" id="27"/>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8" id="28"/>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TextBox 29" id="29"/>
          <p:cNvSpPr txBox="true"/>
          <p:nvPr/>
        </p:nvSpPr>
        <p:spPr>
          <a:xfrm rot="0">
            <a:off x="5253104" y="729045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1193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798343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46555" y="2597534"/>
            <a:ext cx="3018432" cy="3173122"/>
          </a:xfrm>
          <a:custGeom>
            <a:avLst/>
            <a:gdLst/>
            <a:ahLst/>
            <a:cxnLst/>
            <a:rect r="r" b="b" t="t" l="l"/>
            <a:pathLst>
              <a:path h="3173122" w="3018432">
                <a:moveTo>
                  <a:pt x="0" y="0"/>
                </a:moveTo>
                <a:lnTo>
                  <a:pt x="3018432" y="0"/>
                </a:lnTo>
                <a:lnTo>
                  <a:pt x="3018432" y="3173122"/>
                </a:lnTo>
                <a:lnTo>
                  <a:pt x="0" y="3173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46555" y="6008725"/>
            <a:ext cx="2429941" cy="604257"/>
          </a:xfrm>
          <a:prstGeom prst="rect">
            <a:avLst/>
          </a:prstGeom>
        </p:spPr>
        <p:txBody>
          <a:bodyPr anchor="t" rtlCol="false" tIns="0" lIns="0" bIns="0" rIns="0">
            <a:spAutoFit/>
          </a:bodyPr>
          <a:lstStyle/>
          <a:p>
            <a:pPr algn="ctr">
              <a:lnSpc>
                <a:spcPts val="4545"/>
              </a:lnSpc>
            </a:pPr>
            <a:r>
              <a:rPr lang="en-US" sz="4685">
                <a:solidFill>
                  <a:srgbClr val="577CA0"/>
                </a:solidFill>
                <a:latin typeface="Barlow SemiCondensed Heavy"/>
              </a:rPr>
              <a:t>MANAGER</a:t>
            </a:r>
          </a:p>
        </p:txBody>
      </p:sp>
      <p:sp>
        <p:nvSpPr>
          <p:cNvPr name="TextBox 7" id="7"/>
          <p:cNvSpPr txBox="true"/>
          <p:nvPr/>
        </p:nvSpPr>
        <p:spPr>
          <a:xfrm rot="0">
            <a:off x="14676800" y="7626610"/>
            <a:ext cx="2040481" cy="568827"/>
          </a:xfrm>
          <a:prstGeom prst="rect">
            <a:avLst/>
          </a:prstGeom>
        </p:spPr>
        <p:txBody>
          <a:bodyPr anchor="t" rtlCol="false" tIns="0" lIns="0" bIns="0" rIns="0">
            <a:spAutoFit/>
          </a:bodyPr>
          <a:lstStyle/>
          <a:p>
            <a:pPr algn="ctr">
              <a:lnSpc>
                <a:spcPts val="4376"/>
              </a:lnSpc>
            </a:pPr>
            <a:r>
              <a:rPr lang="en-US" sz="4512">
                <a:solidFill>
                  <a:srgbClr val="577CA0"/>
                </a:solidFill>
                <a:latin typeface="Barlow SemiCondensed Heavy"/>
              </a:rPr>
              <a:t>CASHIER</a:t>
            </a:r>
          </a:p>
        </p:txBody>
      </p:sp>
      <p:grpSp>
        <p:nvGrpSpPr>
          <p:cNvPr name="Group 8" id="8"/>
          <p:cNvGrpSpPr/>
          <p:nvPr/>
        </p:nvGrpSpPr>
        <p:grpSpPr>
          <a:xfrm rot="0">
            <a:off x="8797981" y="7596573"/>
            <a:ext cx="1947057" cy="1197727"/>
            <a:chOff x="0" y="0"/>
            <a:chExt cx="1321309" cy="812800"/>
          </a:xfrm>
        </p:grpSpPr>
        <p:sp>
          <p:nvSpPr>
            <p:cNvPr name="Freeform 9" id="9"/>
            <p:cNvSpPr/>
            <p:nvPr/>
          </p:nvSpPr>
          <p:spPr>
            <a:xfrm flipH="false" flipV="false" rot="0">
              <a:off x="0" y="0"/>
              <a:ext cx="1321309" cy="812800"/>
            </a:xfrm>
            <a:custGeom>
              <a:avLst/>
              <a:gdLst/>
              <a:ahLst/>
              <a:cxnLst/>
              <a:rect r="r" b="b" t="t" l="l"/>
              <a:pathLst>
                <a:path h="812800" w="1321309">
                  <a:moveTo>
                    <a:pt x="660655" y="0"/>
                  </a:moveTo>
                  <a:cubicBezTo>
                    <a:pt x="295785" y="0"/>
                    <a:pt x="0" y="181951"/>
                    <a:pt x="0" y="406400"/>
                  </a:cubicBezTo>
                  <a:cubicBezTo>
                    <a:pt x="0" y="630849"/>
                    <a:pt x="295785" y="812800"/>
                    <a:pt x="660655" y="812800"/>
                  </a:cubicBezTo>
                  <a:cubicBezTo>
                    <a:pt x="1025524" y="812800"/>
                    <a:pt x="1321309" y="630849"/>
                    <a:pt x="1321309" y="406400"/>
                  </a:cubicBezTo>
                  <a:cubicBezTo>
                    <a:pt x="1321309" y="181951"/>
                    <a:pt x="1025524" y="0"/>
                    <a:pt x="660655" y="0"/>
                  </a:cubicBezTo>
                  <a:close/>
                </a:path>
              </a:pathLst>
            </a:custGeom>
            <a:solidFill>
              <a:srgbClr val="0A588E"/>
            </a:solidFill>
          </p:spPr>
        </p:sp>
        <p:sp>
          <p:nvSpPr>
            <p:cNvPr name="TextBox 10" id="10"/>
            <p:cNvSpPr txBox="true"/>
            <p:nvPr/>
          </p:nvSpPr>
          <p:spPr>
            <a:xfrm>
              <a:off x="123873" y="114300"/>
              <a:ext cx="1073564" cy="622300"/>
            </a:xfrm>
            <a:prstGeom prst="rect">
              <a:avLst/>
            </a:prstGeom>
          </p:spPr>
          <p:txBody>
            <a:bodyPr anchor="ctr" rtlCol="false" tIns="50800" lIns="50800" bIns="50800" rIns="50800"/>
            <a:lstStyle/>
            <a:p>
              <a:pPr algn="ctr">
                <a:lnSpc>
                  <a:spcPts val="1860"/>
                </a:lnSpc>
              </a:pPr>
              <a:r>
                <a:rPr lang="en-US" sz="1918">
                  <a:solidFill>
                    <a:srgbClr val="FFFFFF"/>
                  </a:solidFill>
                  <a:latin typeface="Barlow SemiCondensed Heavy"/>
                </a:rPr>
                <a:t>ORDERS</a:t>
              </a:r>
            </a:p>
            <a:p>
              <a:pPr algn="ctr">
                <a:lnSpc>
                  <a:spcPts val="1860"/>
                </a:lnSpc>
              </a:pPr>
              <a:r>
                <a:rPr lang="en-US" sz="1918">
                  <a:solidFill>
                    <a:srgbClr val="FFFFFF"/>
                  </a:solidFill>
                  <a:latin typeface="Barlow SemiCondensed Heavy"/>
                </a:rPr>
                <a:t>(TRANSACTION HISTORY)</a:t>
              </a:r>
            </a:p>
          </p:txBody>
        </p:sp>
      </p:grpSp>
      <p:grpSp>
        <p:nvGrpSpPr>
          <p:cNvPr name="Group 11" id="11"/>
          <p:cNvGrpSpPr/>
          <p:nvPr/>
        </p:nvGrpSpPr>
        <p:grpSpPr>
          <a:xfrm rot="0">
            <a:off x="8797981" y="1552152"/>
            <a:ext cx="1947057" cy="1197727"/>
            <a:chOff x="0" y="0"/>
            <a:chExt cx="1321309" cy="812800"/>
          </a:xfrm>
        </p:grpSpPr>
        <p:sp>
          <p:nvSpPr>
            <p:cNvPr name="Freeform 12" id="12"/>
            <p:cNvSpPr/>
            <p:nvPr/>
          </p:nvSpPr>
          <p:spPr>
            <a:xfrm flipH="false" flipV="false" rot="0">
              <a:off x="0" y="0"/>
              <a:ext cx="1321309" cy="812800"/>
            </a:xfrm>
            <a:custGeom>
              <a:avLst/>
              <a:gdLst/>
              <a:ahLst/>
              <a:cxnLst/>
              <a:rect r="r" b="b" t="t" l="l"/>
              <a:pathLst>
                <a:path h="812800" w="1321309">
                  <a:moveTo>
                    <a:pt x="660655" y="0"/>
                  </a:moveTo>
                  <a:cubicBezTo>
                    <a:pt x="295785" y="0"/>
                    <a:pt x="0" y="181951"/>
                    <a:pt x="0" y="406400"/>
                  </a:cubicBezTo>
                  <a:cubicBezTo>
                    <a:pt x="0" y="630849"/>
                    <a:pt x="295785" y="812800"/>
                    <a:pt x="660655" y="812800"/>
                  </a:cubicBezTo>
                  <a:cubicBezTo>
                    <a:pt x="1025524" y="812800"/>
                    <a:pt x="1321309" y="630849"/>
                    <a:pt x="1321309" y="406400"/>
                  </a:cubicBezTo>
                  <a:cubicBezTo>
                    <a:pt x="1321309" y="181951"/>
                    <a:pt x="1025524" y="0"/>
                    <a:pt x="660655" y="0"/>
                  </a:cubicBezTo>
                  <a:close/>
                </a:path>
              </a:pathLst>
            </a:custGeom>
            <a:solidFill>
              <a:srgbClr val="0A588E"/>
            </a:solidFill>
          </p:spPr>
        </p:sp>
        <p:sp>
          <p:nvSpPr>
            <p:cNvPr name="TextBox 13" id="13"/>
            <p:cNvSpPr txBox="true"/>
            <p:nvPr/>
          </p:nvSpPr>
          <p:spPr>
            <a:xfrm>
              <a:off x="123873" y="123825"/>
              <a:ext cx="1073564" cy="612775"/>
            </a:xfrm>
            <a:prstGeom prst="rect">
              <a:avLst/>
            </a:prstGeom>
          </p:spPr>
          <p:txBody>
            <a:bodyPr anchor="ctr" rtlCol="false" tIns="50800" lIns="50800" bIns="50800" rIns="50800"/>
            <a:lstStyle/>
            <a:p>
              <a:pPr algn="ctr">
                <a:lnSpc>
                  <a:spcPts val="1957"/>
                </a:lnSpc>
              </a:pPr>
              <a:r>
                <a:rPr lang="en-US" sz="2018">
                  <a:solidFill>
                    <a:srgbClr val="FFFFFF"/>
                  </a:solidFill>
                  <a:latin typeface="Barlow SemiCondensed Heavy"/>
                </a:rPr>
                <a:t>USER AUTHENTICA-TION</a:t>
              </a:r>
            </a:p>
          </p:txBody>
        </p:sp>
      </p:grpSp>
      <p:grpSp>
        <p:nvGrpSpPr>
          <p:cNvPr name="Group 14" id="14"/>
          <p:cNvGrpSpPr/>
          <p:nvPr/>
        </p:nvGrpSpPr>
        <p:grpSpPr>
          <a:xfrm rot="0">
            <a:off x="8779260" y="2740354"/>
            <a:ext cx="1965778" cy="1220754"/>
            <a:chOff x="0" y="0"/>
            <a:chExt cx="1308850" cy="812800"/>
          </a:xfrm>
        </p:grpSpPr>
        <p:sp>
          <p:nvSpPr>
            <p:cNvPr name="Freeform 15" id="15"/>
            <p:cNvSpPr/>
            <p:nvPr/>
          </p:nvSpPr>
          <p:spPr>
            <a:xfrm flipH="false" flipV="false" rot="0">
              <a:off x="0" y="0"/>
              <a:ext cx="1308850" cy="812800"/>
            </a:xfrm>
            <a:custGeom>
              <a:avLst/>
              <a:gdLst/>
              <a:ahLst/>
              <a:cxnLst/>
              <a:rect r="r" b="b" t="t" l="l"/>
              <a:pathLst>
                <a:path h="812800" w="1308850">
                  <a:moveTo>
                    <a:pt x="654425" y="0"/>
                  </a:moveTo>
                  <a:cubicBezTo>
                    <a:pt x="292996" y="0"/>
                    <a:pt x="0" y="181951"/>
                    <a:pt x="0" y="406400"/>
                  </a:cubicBezTo>
                  <a:cubicBezTo>
                    <a:pt x="0" y="630849"/>
                    <a:pt x="292996" y="812800"/>
                    <a:pt x="654425" y="812800"/>
                  </a:cubicBezTo>
                  <a:cubicBezTo>
                    <a:pt x="1015854" y="812800"/>
                    <a:pt x="1308850" y="630849"/>
                    <a:pt x="1308850" y="406400"/>
                  </a:cubicBezTo>
                  <a:cubicBezTo>
                    <a:pt x="1308850" y="181951"/>
                    <a:pt x="1015854" y="0"/>
                    <a:pt x="654425" y="0"/>
                  </a:cubicBezTo>
                  <a:close/>
                </a:path>
              </a:pathLst>
            </a:custGeom>
            <a:solidFill>
              <a:srgbClr val="0A588E"/>
            </a:solidFill>
          </p:spPr>
        </p:sp>
        <p:sp>
          <p:nvSpPr>
            <p:cNvPr name="TextBox 16" id="16"/>
            <p:cNvSpPr txBox="true"/>
            <p:nvPr/>
          </p:nvSpPr>
          <p:spPr>
            <a:xfrm>
              <a:off x="122705" y="123825"/>
              <a:ext cx="1063441" cy="612775"/>
            </a:xfrm>
            <a:prstGeom prst="rect">
              <a:avLst/>
            </a:prstGeom>
          </p:spPr>
          <p:txBody>
            <a:bodyPr anchor="ctr" rtlCol="false" tIns="50800" lIns="50800" bIns="50800" rIns="50800"/>
            <a:lstStyle/>
            <a:p>
              <a:pPr algn="ctr">
                <a:lnSpc>
                  <a:spcPts val="1957"/>
                </a:lnSpc>
              </a:pPr>
              <a:r>
                <a:rPr lang="en-US" sz="2018">
                  <a:solidFill>
                    <a:srgbClr val="FFFFFF"/>
                  </a:solidFill>
                  <a:latin typeface="Barlow SemiCondensed Heavy"/>
                </a:rPr>
                <a:t>PRODUCT  MANAGEMENT</a:t>
              </a:r>
            </a:p>
          </p:txBody>
        </p:sp>
      </p:grpSp>
      <p:grpSp>
        <p:nvGrpSpPr>
          <p:cNvPr name="Group 17" id="17"/>
          <p:cNvGrpSpPr/>
          <p:nvPr/>
        </p:nvGrpSpPr>
        <p:grpSpPr>
          <a:xfrm rot="0">
            <a:off x="8779260" y="3961107"/>
            <a:ext cx="1954134" cy="1202080"/>
            <a:chOff x="0" y="0"/>
            <a:chExt cx="1321309" cy="812800"/>
          </a:xfrm>
        </p:grpSpPr>
        <p:sp>
          <p:nvSpPr>
            <p:cNvPr name="Freeform 18" id="18"/>
            <p:cNvSpPr/>
            <p:nvPr/>
          </p:nvSpPr>
          <p:spPr>
            <a:xfrm flipH="false" flipV="false" rot="0">
              <a:off x="0" y="0"/>
              <a:ext cx="1321309" cy="812800"/>
            </a:xfrm>
            <a:custGeom>
              <a:avLst/>
              <a:gdLst/>
              <a:ahLst/>
              <a:cxnLst/>
              <a:rect r="r" b="b" t="t" l="l"/>
              <a:pathLst>
                <a:path h="812800" w="1321309">
                  <a:moveTo>
                    <a:pt x="660655" y="0"/>
                  </a:moveTo>
                  <a:cubicBezTo>
                    <a:pt x="295785" y="0"/>
                    <a:pt x="0" y="181951"/>
                    <a:pt x="0" y="406400"/>
                  </a:cubicBezTo>
                  <a:cubicBezTo>
                    <a:pt x="0" y="630849"/>
                    <a:pt x="295785" y="812800"/>
                    <a:pt x="660655" y="812800"/>
                  </a:cubicBezTo>
                  <a:cubicBezTo>
                    <a:pt x="1025524" y="812800"/>
                    <a:pt x="1321309" y="630849"/>
                    <a:pt x="1321309" y="406400"/>
                  </a:cubicBezTo>
                  <a:cubicBezTo>
                    <a:pt x="1321309" y="181951"/>
                    <a:pt x="1025524" y="0"/>
                    <a:pt x="660655" y="0"/>
                  </a:cubicBezTo>
                  <a:close/>
                </a:path>
              </a:pathLst>
            </a:custGeom>
            <a:solidFill>
              <a:srgbClr val="0A588E"/>
            </a:solidFill>
          </p:spPr>
        </p:sp>
        <p:sp>
          <p:nvSpPr>
            <p:cNvPr name="TextBox 19" id="19"/>
            <p:cNvSpPr txBox="true"/>
            <p:nvPr/>
          </p:nvSpPr>
          <p:spPr>
            <a:xfrm>
              <a:off x="123873" y="123825"/>
              <a:ext cx="1073564" cy="612775"/>
            </a:xfrm>
            <a:prstGeom prst="rect">
              <a:avLst/>
            </a:prstGeom>
          </p:spPr>
          <p:txBody>
            <a:bodyPr anchor="ctr" rtlCol="false" tIns="50800" lIns="50800" bIns="50800" rIns="50800"/>
            <a:lstStyle/>
            <a:p>
              <a:pPr algn="ctr">
                <a:lnSpc>
                  <a:spcPts val="1957"/>
                </a:lnSpc>
              </a:pPr>
              <a:r>
                <a:rPr lang="en-US" sz="2018">
                  <a:solidFill>
                    <a:srgbClr val="FFFFFF"/>
                  </a:solidFill>
                  <a:latin typeface="Barlow SemiCondensed Heavy"/>
                </a:rPr>
                <a:t>CATEGORIES</a:t>
              </a:r>
            </a:p>
            <a:p>
              <a:pPr algn="ctr">
                <a:lnSpc>
                  <a:spcPts val="1957"/>
                </a:lnSpc>
              </a:pPr>
              <a:r>
                <a:rPr lang="en-US" sz="2018">
                  <a:solidFill>
                    <a:srgbClr val="FFFFFF"/>
                  </a:solidFill>
                  <a:latin typeface="Barlow SemiCondensed Heavy"/>
                </a:rPr>
                <a:t>MANAGEMENT</a:t>
              </a:r>
            </a:p>
          </p:txBody>
        </p:sp>
      </p:grpSp>
      <p:grpSp>
        <p:nvGrpSpPr>
          <p:cNvPr name="Group 20" id="20"/>
          <p:cNvGrpSpPr/>
          <p:nvPr/>
        </p:nvGrpSpPr>
        <p:grpSpPr>
          <a:xfrm rot="0">
            <a:off x="8779260" y="5172713"/>
            <a:ext cx="1944065" cy="1195886"/>
            <a:chOff x="0" y="0"/>
            <a:chExt cx="1321309" cy="812800"/>
          </a:xfrm>
        </p:grpSpPr>
        <p:sp>
          <p:nvSpPr>
            <p:cNvPr name="Freeform 21" id="21"/>
            <p:cNvSpPr/>
            <p:nvPr/>
          </p:nvSpPr>
          <p:spPr>
            <a:xfrm flipH="false" flipV="false" rot="0">
              <a:off x="0" y="0"/>
              <a:ext cx="1321309" cy="812800"/>
            </a:xfrm>
            <a:custGeom>
              <a:avLst/>
              <a:gdLst/>
              <a:ahLst/>
              <a:cxnLst/>
              <a:rect r="r" b="b" t="t" l="l"/>
              <a:pathLst>
                <a:path h="812800" w="1321309">
                  <a:moveTo>
                    <a:pt x="660655" y="0"/>
                  </a:moveTo>
                  <a:cubicBezTo>
                    <a:pt x="295785" y="0"/>
                    <a:pt x="0" y="181951"/>
                    <a:pt x="0" y="406400"/>
                  </a:cubicBezTo>
                  <a:cubicBezTo>
                    <a:pt x="0" y="630849"/>
                    <a:pt x="295785" y="812800"/>
                    <a:pt x="660655" y="812800"/>
                  </a:cubicBezTo>
                  <a:cubicBezTo>
                    <a:pt x="1025524" y="812800"/>
                    <a:pt x="1321309" y="630849"/>
                    <a:pt x="1321309" y="406400"/>
                  </a:cubicBezTo>
                  <a:cubicBezTo>
                    <a:pt x="1321309" y="181951"/>
                    <a:pt x="1025524" y="0"/>
                    <a:pt x="660655" y="0"/>
                  </a:cubicBezTo>
                  <a:close/>
                </a:path>
              </a:pathLst>
            </a:custGeom>
            <a:solidFill>
              <a:srgbClr val="0A588E"/>
            </a:solidFill>
          </p:spPr>
        </p:sp>
        <p:sp>
          <p:nvSpPr>
            <p:cNvPr name="TextBox 22" id="22"/>
            <p:cNvSpPr txBox="true"/>
            <p:nvPr/>
          </p:nvSpPr>
          <p:spPr>
            <a:xfrm>
              <a:off x="123873" y="123825"/>
              <a:ext cx="1073564" cy="612775"/>
            </a:xfrm>
            <a:prstGeom prst="rect">
              <a:avLst/>
            </a:prstGeom>
          </p:spPr>
          <p:txBody>
            <a:bodyPr anchor="ctr" rtlCol="false" tIns="50800" lIns="50800" bIns="50800" rIns="50800"/>
            <a:lstStyle/>
            <a:p>
              <a:pPr algn="ctr">
                <a:lnSpc>
                  <a:spcPts val="1957"/>
                </a:lnSpc>
              </a:pPr>
              <a:r>
                <a:rPr lang="en-US" sz="2018">
                  <a:solidFill>
                    <a:srgbClr val="FFFFFF"/>
                  </a:solidFill>
                  <a:latin typeface="Barlow SemiCondensed Heavy"/>
                </a:rPr>
                <a:t>CREATE ORDERS</a:t>
              </a:r>
            </a:p>
            <a:p>
              <a:pPr algn="ctr">
                <a:lnSpc>
                  <a:spcPts val="1957"/>
                </a:lnSpc>
              </a:pPr>
              <a:r>
                <a:rPr lang="en-US" sz="2018">
                  <a:solidFill>
                    <a:srgbClr val="FFFFFF"/>
                  </a:solidFill>
                  <a:latin typeface="Barlow SemiCondensed Heavy"/>
                </a:rPr>
                <a:t>/BILLING</a:t>
              </a:r>
            </a:p>
          </p:txBody>
        </p:sp>
      </p:grpSp>
      <p:grpSp>
        <p:nvGrpSpPr>
          <p:cNvPr name="Group 23" id="23"/>
          <p:cNvGrpSpPr/>
          <p:nvPr/>
        </p:nvGrpSpPr>
        <p:grpSpPr>
          <a:xfrm rot="0">
            <a:off x="8797981" y="8813350"/>
            <a:ext cx="1856902" cy="1153142"/>
            <a:chOff x="0" y="0"/>
            <a:chExt cx="1308850" cy="812800"/>
          </a:xfrm>
        </p:grpSpPr>
        <p:sp>
          <p:nvSpPr>
            <p:cNvPr name="Freeform 24" id="24"/>
            <p:cNvSpPr/>
            <p:nvPr/>
          </p:nvSpPr>
          <p:spPr>
            <a:xfrm flipH="false" flipV="false" rot="0">
              <a:off x="0" y="0"/>
              <a:ext cx="1308850" cy="812800"/>
            </a:xfrm>
            <a:custGeom>
              <a:avLst/>
              <a:gdLst/>
              <a:ahLst/>
              <a:cxnLst/>
              <a:rect r="r" b="b" t="t" l="l"/>
              <a:pathLst>
                <a:path h="812800" w="1308850">
                  <a:moveTo>
                    <a:pt x="654425" y="0"/>
                  </a:moveTo>
                  <a:cubicBezTo>
                    <a:pt x="292996" y="0"/>
                    <a:pt x="0" y="181951"/>
                    <a:pt x="0" y="406400"/>
                  </a:cubicBezTo>
                  <a:cubicBezTo>
                    <a:pt x="0" y="630849"/>
                    <a:pt x="292996" y="812800"/>
                    <a:pt x="654425" y="812800"/>
                  </a:cubicBezTo>
                  <a:cubicBezTo>
                    <a:pt x="1015854" y="812800"/>
                    <a:pt x="1308850" y="630849"/>
                    <a:pt x="1308850" y="406400"/>
                  </a:cubicBezTo>
                  <a:cubicBezTo>
                    <a:pt x="1308850" y="181951"/>
                    <a:pt x="1015854" y="0"/>
                    <a:pt x="654425" y="0"/>
                  </a:cubicBezTo>
                  <a:close/>
                </a:path>
              </a:pathLst>
            </a:custGeom>
            <a:solidFill>
              <a:srgbClr val="0A588E"/>
            </a:solidFill>
          </p:spPr>
        </p:sp>
        <p:sp>
          <p:nvSpPr>
            <p:cNvPr name="TextBox 25" id="25"/>
            <p:cNvSpPr txBox="true"/>
            <p:nvPr/>
          </p:nvSpPr>
          <p:spPr>
            <a:xfrm>
              <a:off x="122705" y="114300"/>
              <a:ext cx="1063441" cy="622300"/>
            </a:xfrm>
            <a:prstGeom prst="rect">
              <a:avLst/>
            </a:prstGeom>
          </p:spPr>
          <p:txBody>
            <a:bodyPr anchor="ctr" rtlCol="false" tIns="50800" lIns="50800" bIns="50800" rIns="50800"/>
            <a:lstStyle/>
            <a:p>
              <a:pPr algn="ctr">
                <a:lnSpc>
                  <a:spcPts val="1763"/>
                </a:lnSpc>
              </a:pPr>
              <a:r>
                <a:rPr lang="en-US" sz="1818">
                  <a:solidFill>
                    <a:srgbClr val="FFFFFF"/>
                  </a:solidFill>
                  <a:latin typeface="Barlow SemiCondensed Heavy"/>
                </a:rPr>
                <a:t>ADMIN &amp; CASHIER MANAGEMENT</a:t>
              </a:r>
            </a:p>
          </p:txBody>
        </p:sp>
      </p:grpSp>
      <p:grpSp>
        <p:nvGrpSpPr>
          <p:cNvPr name="Group 26" id="26"/>
          <p:cNvGrpSpPr/>
          <p:nvPr/>
        </p:nvGrpSpPr>
        <p:grpSpPr>
          <a:xfrm rot="0">
            <a:off x="8779260" y="6378124"/>
            <a:ext cx="1944065" cy="1195886"/>
            <a:chOff x="0" y="0"/>
            <a:chExt cx="1321309" cy="812800"/>
          </a:xfrm>
        </p:grpSpPr>
        <p:sp>
          <p:nvSpPr>
            <p:cNvPr name="Freeform 27" id="27"/>
            <p:cNvSpPr/>
            <p:nvPr/>
          </p:nvSpPr>
          <p:spPr>
            <a:xfrm flipH="false" flipV="false" rot="0">
              <a:off x="0" y="0"/>
              <a:ext cx="1321309" cy="812800"/>
            </a:xfrm>
            <a:custGeom>
              <a:avLst/>
              <a:gdLst/>
              <a:ahLst/>
              <a:cxnLst/>
              <a:rect r="r" b="b" t="t" l="l"/>
              <a:pathLst>
                <a:path h="812800" w="1321309">
                  <a:moveTo>
                    <a:pt x="660655" y="0"/>
                  </a:moveTo>
                  <a:cubicBezTo>
                    <a:pt x="295785" y="0"/>
                    <a:pt x="0" y="181951"/>
                    <a:pt x="0" y="406400"/>
                  </a:cubicBezTo>
                  <a:cubicBezTo>
                    <a:pt x="0" y="630849"/>
                    <a:pt x="295785" y="812800"/>
                    <a:pt x="660655" y="812800"/>
                  </a:cubicBezTo>
                  <a:cubicBezTo>
                    <a:pt x="1025524" y="812800"/>
                    <a:pt x="1321309" y="630849"/>
                    <a:pt x="1321309" y="406400"/>
                  </a:cubicBezTo>
                  <a:cubicBezTo>
                    <a:pt x="1321309" y="181951"/>
                    <a:pt x="1025524" y="0"/>
                    <a:pt x="660655" y="0"/>
                  </a:cubicBezTo>
                  <a:close/>
                </a:path>
              </a:pathLst>
            </a:custGeom>
            <a:solidFill>
              <a:srgbClr val="0A588E"/>
            </a:solidFill>
          </p:spPr>
        </p:sp>
        <p:sp>
          <p:nvSpPr>
            <p:cNvPr name="TextBox 28" id="28"/>
            <p:cNvSpPr txBox="true"/>
            <p:nvPr/>
          </p:nvSpPr>
          <p:spPr>
            <a:xfrm>
              <a:off x="123873" y="123825"/>
              <a:ext cx="1073564" cy="612775"/>
            </a:xfrm>
            <a:prstGeom prst="rect">
              <a:avLst/>
            </a:prstGeom>
          </p:spPr>
          <p:txBody>
            <a:bodyPr anchor="ctr" rtlCol="false" tIns="50800" lIns="50800" bIns="50800" rIns="50800"/>
            <a:lstStyle/>
            <a:p>
              <a:pPr algn="ctr">
                <a:lnSpc>
                  <a:spcPts val="1957"/>
                </a:lnSpc>
              </a:pPr>
              <a:r>
                <a:rPr lang="en-US" sz="2018">
                  <a:solidFill>
                    <a:srgbClr val="FFFFFF"/>
                  </a:solidFill>
                  <a:latin typeface="Barlow SemiCondensed Heavy"/>
                </a:rPr>
                <a:t>DASHBOARD ANALYTICS</a:t>
              </a:r>
            </a:p>
          </p:txBody>
        </p:sp>
      </p:grpSp>
      <p:sp>
        <p:nvSpPr>
          <p:cNvPr name="AutoShape 29" id="29"/>
          <p:cNvSpPr/>
          <p:nvPr/>
        </p:nvSpPr>
        <p:spPr>
          <a:xfrm flipV="true">
            <a:off x="5385657" y="2151015"/>
            <a:ext cx="3412324" cy="2461473"/>
          </a:xfrm>
          <a:prstGeom prst="line">
            <a:avLst/>
          </a:prstGeom>
          <a:ln cap="flat" w="38100">
            <a:solidFill>
              <a:srgbClr val="0A588E"/>
            </a:solidFill>
            <a:prstDash val="solid"/>
            <a:headEnd type="none" len="sm" w="sm"/>
            <a:tailEnd type="arrow" len="sm" w="med"/>
          </a:ln>
        </p:spPr>
      </p:sp>
      <p:sp>
        <p:nvSpPr>
          <p:cNvPr name="AutoShape 30" id="30"/>
          <p:cNvSpPr/>
          <p:nvPr/>
        </p:nvSpPr>
        <p:spPr>
          <a:xfrm flipV="true">
            <a:off x="5385657" y="3350731"/>
            <a:ext cx="3393603" cy="1261757"/>
          </a:xfrm>
          <a:prstGeom prst="line">
            <a:avLst/>
          </a:prstGeom>
          <a:ln cap="flat" w="38100">
            <a:solidFill>
              <a:srgbClr val="0A588E"/>
            </a:solidFill>
            <a:prstDash val="solid"/>
            <a:headEnd type="none" len="sm" w="sm"/>
            <a:tailEnd type="arrow" len="sm" w="med"/>
          </a:ln>
        </p:spPr>
      </p:sp>
      <p:sp>
        <p:nvSpPr>
          <p:cNvPr name="AutoShape 31" id="31"/>
          <p:cNvSpPr/>
          <p:nvPr/>
        </p:nvSpPr>
        <p:spPr>
          <a:xfrm flipV="true">
            <a:off x="5385657" y="4562148"/>
            <a:ext cx="3393603" cy="50340"/>
          </a:xfrm>
          <a:prstGeom prst="line">
            <a:avLst/>
          </a:prstGeom>
          <a:ln cap="flat" w="38100">
            <a:solidFill>
              <a:srgbClr val="0A588E"/>
            </a:solidFill>
            <a:prstDash val="solid"/>
            <a:headEnd type="none" len="sm" w="sm"/>
            <a:tailEnd type="arrow" len="sm" w="med"/>
          </a:ln>
        </p:spPr>
      </p:sp>
      <p:sp>
        <p:nvSpPr>
          <p:cNvPr name="AutoShape 32" id="32"/>
          <p:cNvSpPr/>
          <p:nvPr/>
        </p:nvSpPr>
        <p:spPr>
          <a:xfrm>
            <a:off x="5385657" y="4612488"/>
            <a:ext cx="3393603" cy="1158168"/>
          </a:xfrm>
          <a:prstGeom prst="line">
            <a:avLst/>
          </a:prstGeom>
          <a:ln cap="flat" w="38100">
            <a:solidFill>
              <a:srgbClr val="0A588E"/>
            </a:solidFill>
            <a:prstDash val="solid"/>
            <a:headEnd type="none" len="sm" w="sm"/>
            <a:tailEnd type="arrow" len="sm" w="med"/>
          </a:ln>
        </p:spPr>
      </p:sp>
      <p:sp>
        <p:nvSpPr>
          <p:cNvPr name="AutoShape 33" id="33"/>
          <p:cNvSpPr/>
          <p:nvPr/>
        </p:nvSpPr>
        <p:spPr>
          <a:xfrm>
            <a:off x="5385657" y="4612488"/>
            <a:ext cx="3393603" cy="2363580"/>
          </a:xfrm>
          <a:prstGeom prst="line">
            <a:avLst/>
          </a:prstGeom>
          <a:ln cap="flat" w="38100">
            <a:solidFill>
              <a:srgbClr val="0A588E"/>
            </a:solidFill>
            <a:prstDash val="solid"/>
            <a:headEnd type="none" len="sm" w="sm"/>
            <a:tailEnd type="arrow" len="sm" w="med"/>
          </a:ln>
        </p:spPr>
      </p:sp>
      <p:sp>
        <p:nvSpPr>
          <p:cNvPr name="AutoShape 34" id="34"/>
          <p:cNvSpPr/>
          <p:nvPr/>
        </p:nvSpPr>
        <p:spPr>
          <a:xfrm>
            <a:off x="5400545" y="4666130"/>
            <a:ext cx="3397436" cy="3529307"/>
          </a:xfrm>
          <a:prstGeom prst="line">
            <a:avLst/>
          </a:prstGeom>
          <a:ln cap="flat" w="38100">
            <a:solidFill>
              <a:srgbClr val="0A588E"/>
            </a:solidFill>
            <a:prstDash val="solid"/>
            <a:headEnd type="none" len="sm" w="sm"/>
            <a:tailEnd type="arrow" len="sm" w="med"/>
          </a:ln>
        </p:spPr>
      </p:sp>
      <p:sp>
        <p:nvSpPr>
          <p:cNvPr name="AutoShape 35" id="35"/>
          <p:cNvSpPr/>
          <p:nvPr/>
        </p:nvSpPr>
        <p:spPr>
          <a:xfrm flipH="true" flipV="true">
            <a:off x="10745037" y="3350731"/>
            <a:ext cx="3728577" cy="2663488"/>
          </a:xfrm>
          <a:prstGeom prst="line">
            <a:avLst/>
          </a:prstGeom>
          <a:ln cap="flat" w="38100">
            <a:solidFill>
              <a:srgbClr val="0A588E"/>
            </a:solidFill>
            <a:prstDash val="solid"/>
            <a:headEnd type="none" len="sm" w="sm"/>
            <a:tailEnd type="arrow" len="sm" w="med"/>
          </a:ln>
        </p:spPr>
      </p:sp>
      <p:sp>
        <p:nvSpPr>
          <p:cNvPr name="AutoShape 36" id="36"/>
          <p:cNvSpPr/>
          <p:nvPr/>
        </p:nvSpPr>
        <p:spPr>
          <a:xfrm flipH="true" flipV="true">
            <a:off x="10733393" y="4562148"/>
            <a:ext cx="3740221" cy="1408478"/>
          </a:xfrm>
          <a:prstGeom prst="line">
            <a:avLst/>
          </a:prstGeom>
          <a:ln cap="flat" w="38100">
            <a:solidFill>
              <a:srgbClr val="0A588E"/>
            </a:solidFill>
            <a:prstDash val="solid"/>
            <a:headEnd type="none" len="sm" w="sm"/>
            <a:tailEnd type="arrow" len="sm" w="med"/>
          </a:ln>
        </p:spPr>
      </p:sp>
      <p:sp>
        <p:nvSpPr>
          <p:cNvPr name="AutoShape 37" id="37"/>
          <p:cNvSpPr/>
          <p:nvPr/>
        </p:nvSpPr>
        <p:spPr>
          <a:xfrm flipH="true" flipV="true">
            <a:off x="10723324" y="5770656"/>
            <a:ext cx="3750290" cy="178098"/>
          </a:xfrm>
          <a:prstGeom prst="line">
            <a:avLst/>
          </a:prstGeom>
          <a:ln cap="flat" w="38100">
            <a:solidFill>
              <a:srgbClr val="0A588E"/>
            </a:solidFill>
            <a:prstDash val="solid"/>
            <a:headEnd type="none" len="sm" w="sm"/>
            <a:tailEnd type="arrow" len="sm" w="med"/>
          </a:ln>
        </p:spPr>
      </p:sp>
      <p:sp>
        <p:nvSpPr>
          <p:cNvPr name="AutoShape 38" id="38"/>
          <p:cNvSpPr/>
          <p:nvPr/>
        </p:nvSpPr>
        <p:spPr>
          <a:xfrm flipH="true">
            <a:off x="10723324" y="5970625"/>
            <a:ext cx="3750290" cy="1005442"/>
          </a:xfrm>
          <a:prstGeom prst="line">
            <a:avLst/>
          </a:prstGeom>
          <a:ln cap="flat" w="38100">
            <a:solidFill>
              <a:srgbClr val="0A588E"/>
            </a:solidFill>
            <a:prstDash val="solid"/>
            <a:headEnd type="none" len="sm" w="sm"/>
            <a:tailEnd type="arrow" len="sm" w="med"/>
          </a:ln>
        </p:spPr>
      </p:sp>
      <p:grpSp>
        <p:nvGrpSpPr>
          <p:cNvPr name="Group 39" id="39"/>
          <p:cNvGrpSpPr/>
          <p:nvPr/>
        </p:nvGrpSpPr>
        <p:grpSpPr>
          <a:xfrm rot="0">
            <a:off x="1028700" y="8997950"/>
            <a:ext cx="2514600" cy="260350"/>
            <a:chOff x="0" y="0"/>
            <a:chExt cx="662281" cy="68570"/>
          </a:xfrm>
        </p:grpSpPr>
        <p:sp>
          <p:nvSpPr>
            <p:cNvPr name="Freeform 40" id="40"/>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41" id="41"/>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2807646" y="431267"/>
            <a:ext cx="12559095" cy="1110148"/>
          </a:xfrm>
          <a:prstGeom prst="rect">
            <a:avLst/>
          </a:prstGeom>
        </p:spPr>
        <p:txBody>
          <a:bodyPr anchor="t" rtlCol="false" tIns="0" lIns="0" bIns="0" rIns="0">
            <a:spAutoFit/>
          </a:bodyPr>
          <a:lstStyle/>
          <a:p>
            <a:pPr algn="ctr">
              <a:lnSpc>
                <a:spcPts val="3943"/>
              </a:lnSpc>
            </a:pPr>
            <a:r>
              <a:rPr lang="en-US" sz="4532" spc="244">
                <a:solidFill>
                  <a:srgbClr val="59738D"/>
                </a:solidFill>
                <a:latin typeface="Codec Pro ExtraBold Bold"/>
              </a:rPr>
              <a:t>USER CASE DIAGRAM FOR CORNERCUP</a:t>
            </a:r>
          </a:p>
          <a:p>
            <a:pPr algn="ctr" marL="0" indent="0" lvl="0">
              <a:lnSpc>
                <a:spcPts val="3943"/>
              </a:lnSpc>
            </a:pPr>
            <a:r>
              <a:rPr lang="en-US" sz="4532" spc="244">
                <a:solidFill>
                  <a:srgbClr val="59738D"/>
                </a:solidFill>
                <a:latin typeface="Codec Pro ExtraBold Bold"/>
              </a:rPr>
              <a:t>POINT OF SALE (POS) SYSTEM</a:t>
            </a:r>
          </a:p>
        </p:txBody>
      </p:sp>
      <p:sp>
        <p:nvSpPr>
          <p:cNvPr name="AutoShape 43" id="43"/>
          <p:cNvSpPr/>
          <p:nvPr/>
        </p:nvSpPr>
        <p:spPr>
          <a:xfrm flipH="true">
            <a:off x="10745037" y="5913475"/>
            <a:ext cx="3728577" cy="2281961"/>
          </a:xfrm>
          <a:prstGeom prst="line">
            <a:avLst/>
          </a:prstGeom>
          <a:ln cap="flat" w="38100">
            <a:solidFill>
              <a:srgbClr val="0A588E"/>
            </a:solidFill>
            <a:prstDash val="solid"/>
            <a:headEnd type="none" len="sm" w="sm"/>
            <a:tailEnd type="arrow" len="sm" w="med"/>
          </a:ln>
        </p:spPr>
      </p:sp>
      <p:sp>
        <p:nvSpPr>
          <p:cNvPr name="AutoShape 44" id="44"/>
          <p:cNvSpPr/>
          <p:nvPr/>
        </p:nvSpPr>
        <p:spPr>
          <a:xfrm flipH="true">
            <a:off x="10654883" y="5913475"/>
            <a:ext cx="3818731" cy="3476446"/>
          </a:xfrm>
          <a:prstGeom prst="line">
            <a:avLst/>
          </a:prstGeom>
          <a:ln cap="flat" w="38100">
            <a:solidFill>
              <a:srgbClr val="0A588E"/>
            </a:solidFill>
            <a:prstDash val="solid"/>
            <a:headEnd type="none" len="sm" w="sm"/>
            <a:tailEnd type="arrow" len="sm" w="med"/>
          </a:ln>
        </p:spPr>
      </p:sp>
      <p:sp>
        <p:nvSpPr>
          <p:cNvPr name="Freeform 45" id="45"/>
          <p:cNvSpPr/>
          <p:nvPr/>
        </p:nvSpPr>
        <p:spPr>
          <a:xfrm flipH="false" flipV="false" rot="0">
            <a:off x="14406939" y="3350731"/>
            <a:ext cx="2580203" cy="3965730"/>
          </a:xfrm>
          <a:custGeom>
            <a:avLst/>
            <a:gdLst/>
            <a:ahLst/>
            <a:cxnLst/>
            <a:rect r="r" b="b" t="t" l="l"/>
            <a:pathLst>
              <a:path h="3965730" w="2580203">
                <a:moveTo>
                  <a:pt x="0" y="0"/>
                </a:moveTo>
                <a:lnTo>
                  <a:pt x="2580203" y="0"/>
                </a:lnTo>
                <a:lnTo>
                  <a:pt x="2580203" y="3965730"/>
                </a:lnTo>
                <a:lnTo>
                  <a:pt x="0" y="39657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6" id="46"/>
          <p:cNvSpPr/>
          <p:nvPr/>
        </p:nvSpPr>
        <p:spPr>
          <a:xfrm>
            <a:off x="5400545" y="4666130"/>
            <a:ext cx="3397436" cy="4723791"/>
          </a:xfrm>
          <a:prstGeom prst="line">
            <a:avLst/>
          </a:prstGeom>
          <a:ln cap="flat" w="38100">
            <a:solidFill>
              <a:srgbClr val="0A588E"/>
            </a:solidFill>
            <a:prstDash val="solid"/>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124629" y="6140409"/>
            <a:ext cx="5344678" cy="1206618"/>
          </a:xfrm>
          <a:custGeom>
            <a:avLst/>
            <a:gdLst/>
            <a:ahLst/>
            <a:cxnLst/>
            <a:rect r="r" b="b" t="t" l="l"/>
            <a:pathLst>
              <a:path h="1206618" w="5344678">
                <a:moveTo>
                  <a:pt x="0" y="0"/>
                </a:moveTo>
                <a:lnTo>
                  <a:pt x="5344678" y="0"/>
                </a:lnTo>
                <a:lnTo>
                  <a:pt x="5344678" y="1206618"/>
                </a:lnTo>
                <a:lnTo>
                  <a:pt x="0" y="1206618"/>
                </a:lnTo>
                <a:lnTo>
                  <a:pt x="0" y="0"/>
                </a:lnTo>
                <a:close/>
              </a:path>
            </a:pathLst>
          </a:custGeom>
          <a:blipFill>
            <a:blip r:embed="rId6">
              <a:extLst>
                <a:ext uri="{96DAC541-7B7A-43D3-8B79-37D633B846F1}">
                  <asvg:svgBlip xmlns:asvg="http://schemas.microsoft.com/office/drawing/2016/SVG/main" r:embed="rId7"/>
                </a:ext>
              </a:extLst>
            </a:blip>
            <a:stretch>
              <a:fillRect l="-1997" t="-2783" r="0" b="0"/>
            </a:stretch>
          </a:blipFill>
        </p:spPr>
      </p:sp>
      <p:sp>
        <p:nvSpPr>
          <p:cNvPr name="TextBox 15" id="15"/>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6" id="16"/>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7" id="17"/>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8" id="18"/>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9" id="19"/>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0" id="20"/>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1" id="21"/>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2" id="22"/>
          <p:cNvSpPr txBox="true"/>
          <p:nvPr/>
        </p:nvSpPr>
        <p:spPr>
          <a:xfrm rot="0">
            <a:off x="3849002" y="72402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3" id="23"/>
          <p:cNvSpPr txBox="true"/>
          <p:nvPr/>
        </p:nvSpPr>
        <p:spPr>
          <a:xfrm rot="0">
            <a:off x="5205479" y="3188594"/>
            <a:ext cx="2174878"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4" id="24"/>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5" id="25"/>
          <p:cNvSpPr txBox="true"/>
          <p:nvPr/>
        </p:nvSpPr>
        <p:spPr>
          <a:xfrm rot="0">
            <a:off x="5253104" y="4877848"/>
            <a:ext cx="212725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6" id="26"/>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7" id="27"/>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Freeform 28" id="28"/>
          <p:cNvSpPr/>
          <p:nvPr/>
        </p:nvSpPr>
        <p:spPr>
          <a:xfrm flipH="false" flipV="false" rot="0">
            <a:off x="9525633" y="6743718"/>
            <a:ext cx="943675" cy="943675"/>
          </a:xfrm>
          <a:custGeom>
            <a:avLst/>
            <a:gdLst/>
            <a:ahLst/>
            <a:cxnLst/>
            <a:rect r="r" b="b" t="t" l="l"/>
            <a:pathLst>
              <a:path h="943675" w="943675">
                <a:moveTo>
                  <a:pt x="0" y="0"/>
                </a:moveTo>
                <a:lnTo>
                  <a:pt x="943674" y="0"/>
                </a:lnTo>
                <a:lnTo>
                  <a:pt x="943674" y="943675"/>
                </a:lnTo>
                <a:lnTo>
                  <a:pt x="0" y="943675"/>
                </a:lnTo>
                <a:lnTo>
                  <a:pt x="0" y="0"/>
                </a:lnTo>
                <a:close/>
              </a:path>
            </a:pathLst>
          </a:custGeom>
          <a:blipFill>
            <a:blip r:embed="rId8"/>
            <a:stretch>
              <a:fillRect l="0" t="0" r="0" b="0"/>
            </a:stretch>
          </a:blipFill>
        </p:spPr>
      </p:sp>
      <p:sp>
        <p:nvSpPr>
          <p:cNvPr name="TextBox 29" id="29"/>
          <p:cNvSpPr txBox="true"/>
          <p:nvPr/>
        </p:nvSpPr>
        <p:spPr>
          <a:xfrm rot="0">
            <a:off x="5253104" y="743360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1193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798343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70058" y="2741336"/>
            <a:ext cx="2683426" cy="3416527"/>
            <a:chOff x="0" y="0"/>
            <a:chExt cx="3577901" cy="4555369"/>
          </a:xfrm>
        </p:grpSpPr>
        <p:grpSp>
          <p:nvGrpSpPr>
            <p:cNvPr name="Group 6" id="6"/>
            <p:cNvGrpSpPr/>
            <p:nvPr/>
          </p:nvGrpSpPr>
          <p:grpSpPr>
            <a:xfrm rot="0">
              <a:off x="0" y="0"/>
              <a:ext cx="3304730" cy="4555369"/>
              <a:chOff x="0" y="0"/>
              <a:chExt cx="732501" cy="1009707"/>
            </a:xfrm>
          </p:grpSpPr>
          <p:sp>
            <p:nvSpPr>
              <p:cNvPr name="Freeform 7" id="7"/>
              <p:cNvSpPr/>
              <p:nvPr/>
            </p:nvSpPr>
            <p:spPr>
              <a:xfrm flipH="false" flipV="false" rot="0">
                <a:off x="0" y="0"/>
                <a:ext cx="732501" cy="1009707"/>
              </a:xfrm>
              <a:custGeom>
                <a:avLst/>
                <a:gdLst/>
                <a:ahLst/>
                <a:cxnLst/>
                <a:rect r="r" b="b" t="t" l="l"/>
                <a:pathLst>
                  <a:path h="1009707" w="732501">
                    <a:moveTo>
                      <a:pt x="0" y="0"/>
                    </a:moveTo>
                    <a:lnTo>
                      <a:pt x="732501" y="0"/>
                    </a:lnTo>
                    <a:lnTo>
                      <a:pt x="732501" y="1009707"/>
                    </a:lnTo>
                    <a:lnTo>
                      <a:pt x="0" y="1009707"/>
                    </a:lnTo>
                    <a:close/>
                  </a:path>
                </a:pathLst>
              </a:custGeom>
              <a:solidFill>
                <a:srgbClr val="577CA0"/>
              </a:solidFill>
            </p:spPr>
          </p:sp>
          <p:sp>
            <p:nvSpPr>
              <p:cNvPr name="TextBox 8" id="8"/>
              <p:cNvSpPr txBox="true"/>
              <p:nvPr/>
            </p:nvSpPr>
            <p:spPr>
              <a:xfrm>
                <a:off x="0" y="28575"/>
                <a:ext cx="732501" cy="981132"/>
              </a:xfrm>
              <a:prstGeom prst="rect">
                <a:avLst/>
              </a:prstGeom>
            </p:spPr>
            <p:txBody>
              <a:bodyPr anchor="ctr" rtlCol="false" tIns="50800" lIns="50800" bIns="50800" rIns="50800"/>
              <a:lstStyle/>
              <a:p>
                <a:pPr algn="ctr">
                  <a:lnSpc>
                    <a:spcPts val="1605"/>
                  </a:lnSpc>
                </a:pPr>
              </a:p>
            </p:txBody>
          </p:sp>
        </p:grpSp>
        <p:sp>
          <p:nvSpPr>
            <p:cNvPr name="TextBox 9" id="9"/>
            <p:cNvSpPr txBox="true"/>
            <p:nvPr/>
          </p:nvSpPr>
          <p:spPr>
            <a:xfrm rot="0">
              <a:off x="1131689" y="687136"/>
              <a:ext cx="2446212" cy="3616543"/>
            </a:xfrm>
            <a:prstGeom prst="rect">
              <a:avLst/>
            </a:prstGeom>
          </p:spPr>
          <p:txBody>
            <a:bodyPr anchor="t" rtlCol="false" tIns="0" lIns="0" bIns="0" rIns="0">
              <a:spAutoFit/>
            </a:bodyPr>
            <a:lstStyle/>
            <a:p>
              <a:pPr>
                <a:lnSpc>
                  <a:spcPts val="3119"/>
                </a:lnSpc>
              </a:pPr>
              <a:r>
                <a:rPr lang="en-US" sz="2227">
                  <a:solidFill>
                    <a:srgbClr val="FAF8F8"/>
                  </a:solidFill>
                  <a:latin typeface="Barlow Bold"/>
                </a:rPr>
                <a:t>id</a:t>
              </a:r>
            </a:p>
            <a:p>
              <a:pPr>
                <a:lnSpc>
                  <a:spcPts val="3119"/>
                </a:lnSpc>
              </a:pPr>
              <a:r>
                <a:rPr lang="en-US" sz="2227">
                  <a:solidFill>
                    <a:srgbClr val="FAF8F8"/>
                  </a:solidFill>
                  <a:latin typeface="Barlow Bold"/>
                </a:rPr>
                <a:t>name</a:t>
              </a:r>
            </a:p>
            <a:p>
              <a:pPr>
                <a:lnSpc>
                  <a:spcPts val="3119"/>
                </a:lnSpc>
              </a:pPr>
              <a:r>
                <a:rPr lang="en-US" sz="2227">
                  <a:solidFill>
                    <a:srgbClr val="FAF8F8"/>
                  </a:solidFill>
                  <a:latin typeface="Barlow Bold"/>
                </a:rPr>
                <a:t>emaIl </a:t>
              </a:r>
            </a:p>
            <a:p>
              <a:pPr>
                <a:lnSpc>
                  <a:spcPts val="3119"/>
                </a:lnSpc>
              </a:pPr>
              <a:r>
                <a:rPr lang="en-US" sz="2227">
                  <a:solidFill>
                    <a:srgbClr val="FAF8F8"/>
                  </a:solidFill>
                  <a:latin typeface="Barlow Bold"/>
                </a:rPr>
                <a:t>password</a:t>
              </a:r>
            </a:p>
            <a:p>
              <a:pPr>
                <a:lnSpc>
                  <a:spcPts val="3119"/>
                </a:lnSpc>
              </a:pPr>
              <a:r>
                <a:rPr lang="en-US" sz="2227">
                  <a:solidFill>
                    <a:srgbClr val="FAF8F8"/>
                  </a:solidFill>
                  <a:latin typeface="Barlow Bold"/>
                </a:rPr>
                <a:t>phone</a:t>
              </a:r>
            </a:p>
            <a:p>
              <a:pPr>
                <a:lnSpc>
                  <a:spcPts val="3119"/>
                </a:lnSpc>
              </a:pPr>
              <a:r>
                <a:rPr lang="en-US" sz="2227">
                  <a:solidFill>
                    <a:srgbClr val="FAF8F8"/>
                  </a:solidFill>
                  <a:latin typeface="Barlow Bold"/>
                </a:rPr>
                <a:t>is_ban</a:t>
              </a:r>
            </a:p>
            <a:p>
              <a:pPr>
                <a:lnSpc>
                  <a:spcPts val="3119"/>
                </a:lnSpc>
              </a:pPr>
              <a:r>
                <a:rPr lang="en-US" sz="2227">
                  <a:solidFill>
                    <a:srgbClr val="FAF8F8"/>
                  </a:solidFill>
                  <a:latin typeface="Barlow Bold"/>
                </a:rPr>
                <a:t>created_at</a:t>
              </a:r>
            </a:p>
          </p:txBody>
        </p:sp>
        <p:sp>
          <p:nvSpPr>
            <p:cNvPr name="TextBox 10" id="10"/>
            <p:cNvSpPr txBox="true"/>
            <p:nvPr/>
          </p:nvSpPr>
          <p:spPr>
            <a:xfrm rot="0">
              <a:off x="383987" y="675818"/>
              <a:ext cx="2446212" cy="492797"/>
            </a:xfrm>
            <a:prstGeom prst="rect">
              <a:avLst/>
            </a:prstGeom>
          </p:spPr>
          <p:txBody>
            <a:bodyPr anchor="t" rtlCol="false" tIns="0" lIns="0" bIns="0" rIns="0">
              <a:spAutoFit/>
            </a:bodyPr>
            <a:lstStyle/>
            <a:p>
              <a:pPr>
                <a:lnSpc>
                  <a:spcPts val="3119"/>
                </a:lnSpc>
              </a:pPr>
              <a:r>
                <a:rPr lang="en-US" sz="2227">
                  <a:solidFill>
                    <a:srgbClr val="FAF8F8"/>
                  </a:solidFill>
                  <a:latin typeface="Barlow Bold"/>
                </a:rPr>
                <a:t>PK</a:t>
              </a:r>
            </a:p>
          </p:txBody>
        </p:sp>
        <p:sp>
          <p:nvSpPr>
            <p:cNvPr name="TextBox 11" id="11"/>
            <p:cNvSpPr txBox="true"/>
            <p:nvPr/>
          </p:nvSpPr>
          <p:spPr>
            <a:xfrm rot="0">
              <a:off x="429259" y="178598"/>
              <a:ext cx="2446212" cy="492797"/>
            </a:xfrm>
            <a:prstGeom prst="rect">
              <a:avLst/>
            </a:prstGeom>
          </p:spPr>
          <p:txBody>
            <a:bodyPr anchor="t" rtlCol="false" tIns="0" lIns="0" bIns="0" rIns="0">
              <a:spAutoFit/>
            </a:bodyPr>
            <a:lstStyle/>
            <a:p>
              <a:pPr algn="ctr">
                <a:lnSpc>
                  <a:spcPts val="3119"/>
                </a:lnSpc>
              </a:pPr>
              <a:r>
                <a:rPr lang="en-US" sz="2227">
                  <a:solidFill>
                    <a:srgbClr val="000000"/>
                  </a:solidFill>
                  <a:latin typeface="Barlow Bold"/>
                </a:rPr>
                <a:t>admins</a:t>
              </a:r>
            </a:p>
          </p:txBody>
        </p:sp>
      </p:grpSp>
      <p:sp>
        <p:nvSpPr>
          <p:cNvPr name="Freeform 12" id="12"/>
          <p:cNvSpPr/>
          <p:nvPr/>
        </p:nvSpPr>
        <p:spPr>
          <a:xfrm flipH="false" flipV="false" rot="5400000">
            <a:off x="4693479" y="7168771"/>
            <a:ext cx="30547" cy="698228"/>
          </a:xfrm>
          <a:custGeom>
            <a:avLst/>
            <a:gdLst/>
            <a:ahLst/>
            <a:cxnLst/>
            <a:rect r="r" b="b" t="t" l="l"/>
            <a:pathLst>
              <a:path h="698228" w="30547">
                <a:moveTo>
                  <a:pt x="0" y="0"/>
                </a:moveTo>
                <a:lnTo>
                  <a:pt x="30547" y="0"/>
                </a:lnTo>
                <a:lnTo>
                  <a:pt x="30547" y="698227"/>
                </a:lnTo>
                <a:lnTo>
                  <a:pt x="0" y="698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204398" y="6822312"/>
            <a:ext cx="2546011" cy="2842885"/>
            <a:chOff x="0" y="0"/>
            <a:chExt cx="3394681" cy="3790513"/>
          </a:xfrm>
        </p:grpSpPr>
        <p:grpSp>
          <p:nvGrpSpPr>
            <p:cNvPr name="Group 14" id="14"/>
            <p:cNvGrpSpPr/>
            <p:nvPr/>
          </p:nvGrpSpPr>
          <p:grpSpPr>
            <a:xfrm rot="0">
              <a:off x="0" y="0"/>
              <a:ext cx="3135499" cy="3790513"/>
              <a:chOff x="0" y="0"/>
              <a:chExt cx="732501" cy="885522"/>
            </a:xfrm>
          </p:grpSpPr>
          <p:sp>
            <p:nvSpPr>
              <p:cNvPr name="Freeform 15" id="15"/>
              <p:cNvSpPr/>
              <p:nvPr/>
            </p:nvSpPr>
            <p:spPr>
              <a:xfrm flipH="false" flipV="false" rot="0">
                <a:off x="0" y="0"/>
                <a:ext cx="732501" cy="885522"/>
              </a:xfrm>
              <a:custGeom>
                <a:avLst/>
                <a:gdLst/>
                <a:ahLst/>
                <a:cxnLst/>
                <a:rect r="r" b="b" t="t" l="l"/>
                <a:pathLst>
                  <a:path h="885522" w="732501">
                    <a:moveTo>
                      <a:pt x="0" y="0"/>
                    </a:moveTo>
                    <a:lnTo>
                      <a:pt x="732501" y="0"/>
                    </a:lnTo>
                    <a:lnTo>
                      <a:pt x="732501" y="885522"/>
                    </a:lnTo>
                    <a:lnTo>
                      <a:pt x="0" y="885522"/>
                    </a:lnTo>
                    <a:close/>
                  </a:path>
                </a:pathLst>
              </a:custGeom>
              <a:solidFill>
                <a:srgbClr val="577CA0"/>
              </a:solidFill>
            </p:spPr>
          </p:sp>
          <p:sp>
            <p:nvSpPr>
              <p:cNvPr name="TextBox 16" id="16"/>
              <p:cNvSpPr txBox="true"/>
              <p:nvPr/>
            </p:nvSpPr>
            <p:spPr>
              <a:xfrm>
                <a:off x="0" y="28575"/>
                <a:ext cx="732501" cy="856947"/>
              </a:xfrm>
              <a:prstGeom prst="rect">
                <a:avLst/>
              </a:prstGeom>
            </p:spPr>
            <p:txBody>
              <a:bodyPr anchor="ctr" rtlCol="false" tIns="50800" lIns="50800" bIns="50800" rIns="50800"/>
              <a:lstStyle/>
              <a:p>
                <a:pPr algn="ctr">
                  <a:lnSpc>
                    <a:spcPts val="1605"/>
                  </a:lnSpc>
                </a:pPr>
              </a:p>
            </p:txBody>
          </p:sp>
        </p:grpSp>
        <p:sp>
          <p:nvSpPr>
            <p:cNvPr name="TextBox 17" id="17"/>
            <p:cNvSpPr txBox="true"/>
            <p:nvPr/>
          </p:nvSpPr>
          <p:spPr>
            <a:xfrm rot="0">
              <a:off x="1073737" y="659034"/>
              <a:ext cx="2320944" cy="2930294"/>
            </a:xfrm>
            <a:prstGeom prst="rect">
              <a:avLst/>
            </a:prstGeom>
          </p:spPr>
          <p:txBody>
            <a:bodyPr anchor="t" rtlCol="false" tIns="0" lIns="0" bIns="0" rIns="0">
              <a:spAutoFit/>
            </a:bodyPr>
            <a:lstStyle/>
            <a:p>
              <a:pPr>
                <a:lnSpc>
                  <a:spcPts val="2959"/>
                </a:lnSpc>
              </a:pPr>
              <a:r>
                <a:rPr lang="en-US" sz="2113">
                  <a:solidFill>
                    <a:srgbClr val="FAF8F8"/>
                  </a:solidFill>
                  <a:latin typeface="Barlow Bold"/>
                </a:rPr>
                <a:t>id</a:t>
              </a:r>
            </a:p>
            <a:p>
              <a:pPr>
                <a:lnSpc>
                  <a:spcPts val="2959"/>
                </a:lnSpc>
              </a:pPr>
              <a:r>
                <a:rPr lang="en-US" sz="2113">
                  <a:solidFill>
                    <a:srgbClr val="FAF8F8"/>
                  </a:solidFill>
                  <a:latin typeface="Barlow Bold"/>
                </a:rPr>
                <a:t>cname</a:t>
              </a:r>
            </a:p>
            <a:p>
              <a:pPr>
                <a:lnSpc>
                  <a:spcPts val="2959"/>
                </a:lnSpc>
              </a:pPr>
              <a:r>
                <a:rPr lang="en-US" sz="2113">
                  <a:solidFill>
                    <a:srgbClr val="FAF8F8"/>
                  </a:solidFill>
                  <a:latin typeface="Barlow Bold"/>
                </a:rPr>
                <a:t>emaIl </a:t>
              </a:r>
            </a:p>
            <a:p>
              <a:pPr>
                <a:lnSpc>
                  <a:spcPts val="2959"/>
                </a:lnSpc>
              </a:pPr>
              <a:r>
                <a:rPr lang="en-US" sz="2113">
                  <a:solidFill>
                    <a:srgbClr val="FAF8F8"/>
                  </a:solidFill>
                  <a:latin typeface="Barlow Bold"/>
                </a:rPr>
                <a:t>phone</a:t>
              </a:r>
            </a:p>
            <a:p>
              <a:pPr>
                <a:lnSpc>
                  <a:spcPts val="2959"/>
                </a:lnSpc>
              </a:pPr>
              <a:r>
                <a:rPr lang="en-US" sz="2113">
                  <a:solidFill>
                    <a:srgbClr val="FAF8F8"/>
                  </a:solidFill>
                  <a:latin typeface="Barlow Bold"/>
                </a:rPr>
                <a:t>status</a:t>
              </a:r>
            </a:p>
            <a:p>
              <a:pPr>
                <a:lnSpc>
                  <a:spcPts val="2959"/>
                </a:lnSpc>
              </a:pPr>
              <a:r>
                <a:rPr lang="en-US" sz="2113">
                  <a:solidFill>
                    <a:srgbClr val="FAF8F8"/>
                  </a:solidFill>
                  <a:latin typeface="Barlow Bold"/>
                </a:rPr>
                <a:t>created_at</a:t>
              </a:r>
            </a:p>
          </p:txBody>
        </p:sp>
        <p:sp>
          <p:nvSpPr>
            <p:cNvPr name="TextBox 18" id="18"/>
            <p:cNvSpPr txBox="true"/>
            <p:nvPr/>
          </p:nvSpPr>
          <p:spPr>
            <a:xfrm rot="0">
              <a:off x="364324" y="648296"/>
              <a:ext cx="2320944" cy="460475"/>
            </a:xfrm>
            <a:prstGeom prst="rect">
              <a:avLst/>
            </a:prstGeom>
          </p:spPr>
          <p:txBody>
            <a:bodyPr anchor="t" rtlCol="false" tIns="0" lIns="0" bIns="0" rIns="0">
              <a:spAutoFit/>
            </a:bodyPr>
            <a:lstStyle/>
            <a:p>
              <a:pPr>
                <a:lnSpc>
                  <a:spcPts val="2959"/>
                </a:lnSpc>
              </a:pPr>
              <a:r>
                <a:rPr lang="en-US" sz="2113">
                  <a:solidFill>
                    <a:srgbClr val="FAF8F8"/>
                  </a:solidFill>
                  <a:latin typeface="Barlow Bold"/>
                </a:rPr>
                <a:t>PK</a:t>
              </a:r>
            </a:p>
          </p:txBody>
        </p:sp>
        <p:sp>
          <p:nvSpPr>
            <p:cNvPr name="TextBox 19" id="19"/>
            <p:cNvSpPr txBox="true"/>
            <p:nvPr/>
          </p:nvSpPr>
          <p:spPr>
            <a:xfrm rot="0">
              <a:off x="407277" y="176539"/>
              <a:ext cx="2320944" cy="460475"/>
            </a:xfrm>
            <a:prstGeom prst="rect">
              <a:avLst/>
            </a:prstGeom>
          </p:spPr>
          <p:txBody>
            <a:bodyPr anchor="t" rtlCol="false" tIns="0" lIns="0" bIns="0" rIns="0">
              <a:spAutoFit/>
            </a:bodyPr>
            <a:lstStyle/>
            <a:p>
              <a:pPr algn="ctr">
                <a:lnSpc>
                  <a:spcPts val="2959"/>
                </a:lnSpc>
              </a:pPr>
              <a:r>
                <a:rPr lang="en-US" sz="2113">
                  <a:solidFill>
                    <a:srgbClr val="000000"/>
                  </a:solidFill>
                  <a:latin typeface="Barlow Bold"/>
                </a:rPr>
                <a:t>cashier</a:t>
              </a:r>
              <a:r>
                <a:rPr lang="en-US" sz="2113">
                  <a:solidFill>
                    <a:srgbClr val="000000"/>
                  </a:solidFill>
                  <a:latin typeface="Barlow Bold"/>
                </a:rPr>
                <a:t>s</a:t>
              </a:r>
            </a:p>
          </p:txBody>
        </p:sp>
      </p:grpSp>
      <p:sp>
        <p:nvSpPr>
          <p:cNvPr name="Freeform 20" id="20"/>
          <p:cNvSpPr/>
          <p:nvPr/>
        </p:nvSpPr>
        <p:spPr>
          <a:xfrm flipH="false" flipV="false" rot="5400000">
            <a:off x="9769798" y="4297771"/>
            <a:ext cx="30547" cy="698228"/>
          </a:xfrm>
          <a:custGeom>
            <a:avLst/>
            <a:gdLst/>
            <a:ahLst/>
            <a:cxnLst/>
            <a:rect r="r" b="b" t="t" l="l"/>
            <a:pathLst>
              <a:path h="698228" w="30547">
                <a:moveTo>
                  <a:pt x="0" y="0"/>
                </a:moveTo>
                <a:lnTo>
                  <a:pt x="30548" y="0"/>
                </a:lnTo>
                <a:lnTo>
                  <a:pt x="30548" y="698228"/>
                </a:lnTo>
                <a:lnTo>
                  <a:pt x="0" y="698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5400000">
            <a:off x="10430811" y="7465463"/>
            <a:ext cx="30547" cy="698228"/>
          </a:xfrm>
          <a:custGeom>
            <a:avLst/>
            <a:gdLst/>
            <a:ahLst/>
            <a:cxnLst/>
            <a:rect r="r" b="b" t="t" l="l"/>
            <a:pathLst>
              <a:path h="698228" w="30547">
                <a:moveTo>
                  <a:pt x="0" y="0"/>
                </a:moveTo>
                <a:lnTo>
                  <a:pt x="30548" y="0"/>
                </a:lnTo>
                <a:lnTo>
                  <a:pt x="30548" y="698227"/>
                </a:lnTo>
                <a:lnTo>
                  <a:pt x="0" y="698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5400000">
            <a:off x="13534418" y="7957539"/>
            <a:ext cx="30547" cy="698228"/>
          </a:xfrm>
          <a:custGeom>
            <a:avLst/>
            <a:gdLst/>
            <a:ahLst/>
            <a:cxnLst/>
            <a:rect r="r" b="b" t="t" l="l"/>
            <a:pathLst>
              <a:path h="698228" w="30547">
                <a:moveTo>
                  <a:pt x="0" y="0"/>
                </a:moveTo>
                <a:lnTo>
                  <a:pt x="30548" y="0"/>
                </a:lnTo>
                <a:lnTo>
                  <a:pt x="30548" y="698228"/>
                </a:lnTo>
                <a:lnTo>
                  <a:pt x="0" y="698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10537503" y="6553130"/>
            <a:ext cx="3085801" cy="3112066"/>
            <a:chOff x="0" y="0"/>
            <a:chExt cx="4114402" cy="4149421"/>
          </a:xfrm>
        </p:grpSpPr>
        <p:grpSp>
          <p:nvGrpSpPr>
            <p:cNvPr name="Group 24" id="24"/>
            <p:cNvGrpSpPr/>
            <p:nvPr/>
          </p:nvGrpSpPr>
          <p:grpSpPr>
            <a:xfrm rot="0">
              <a:off x="0" y="0"/>
              <a:ext cx="3800269" cy="4149421"/>
              <a:chOff x="0" y="0"/>
              <a:chExt cx="732501" cy="799800"/>
            </a:xfrm>
          </p:grpSpPr>
          <p:sp>
            <p:nvSpPr>
              <p:cNvPr name="Freeform 25" id="25"/>
              <p:cNvSpPr/>
              <p:nvPr/>
            </p:nvSpPr>
            <p:spPr>
              <a:xfrm flipH="false" flipV="false" rot="0">
                <a:off x="0" y="0"/>
                <a:ext cx="732501" cy="799800"/>
              </a:xfrm>
              <a:custGeom>
                <a:avLst/>
                <a:gdLst/>
                <a:ahLst/>
                <a:cxnLst/>
                <a:rect r="r" b="b" t="t" l="l"/>
                <a:pathLst>
                  <a:path h="799800" w="732501">
                    <a:moveTo>
                      <a:pt x="0" y="0"/>
                    </a:moveTo>
                    <a:lnTo>
                      <a:pt x="732501" y="0"/>
                    </a:lnTo>
                    <a:lnTo>
                      <a:pt x="732501" y="799800"/>
                    </a:lnTo>
                    <a:lnTo>
                      <a:pt x="0" y="799800"/>
                    </a:lnTo>
                    <a:close/>
                  </a:path>
                </a:pathLst>
              </a:custGeom>
              <a:solidFill>
                <a:srgbClr val="577CA0"/>
              </a:solidFill>
            </p:spPr>
          </p:sp>
          <p:sp>
            <p:nvSpPr>
              <p:cNvPr name="TextBox 26" id="26"/>
              <p:cNvSpPr txBox="true"/>
              <p:nvPr/>
            </p:nvSpPr>
            <p:spPr>
              <a:xfrm>
                <a:off x="0" y="28575"/>
                <a:ext cx="732501" cy="771225"/>
              </a:xfrm>
              <a:prstGeom prst="rect">
                <a:avLst/>
              </a:prstGeom>
            </p:spPr>
            <p:txBody>
              <a:bodyPr anchor="ctr" rtlCol="false" tIns="40635" lIns="40635" bIns="40635" rIns="40635"/>
              <a:lstStyle/>
              <a:p>
                <a:pPr algn="ctr">
                  <a:lnSpc>
                    <a:spcPts val="1605"/>
                  </a:lnSpc>
                </a:pPr>
              </a:p>
            </p:txBody>
          </p:sp>
        </p:grpSp>
        <p:sp>
          <p:nvSpPr>
            <p:cNvPr name="TextBox 27" id="27"/>
            <p:cNvSpPr txBox="true"/>
            <p:nvPr/>
          </p:nvSpPr>
          <p:spPr>
            <a:xfrm rot="0">
              <a:off x="1301384" y="797312"/>
              <a:ext cx="2813017" cy="2954314"/>
            </a:xfrm>
            <a:prstGeom prst="rect">
              <a:avLst/>
            </a:prstGeom>
          </p:spPr>
          <p:txBody>
            <a:bodyPr anchor="t" rtlCol="false" tIns="0" lIns="0" bIns="0" rIns="0">
              <a:spAutoFit/>
            </a:bodyPr>
            <a:lstStyle/>
            <a:p>
              <a:pPr>
                <a:lnSpc>
                  <a:spcPts val="3586"/>
                </a:lnSpc>
              </a:pPr>
              <a:r>
                <a:rPr lang="en-US" sz="2562">
                  <a:solidFill>
                    <a:srgbClr val="FAF8F8"/>
                  </a:solidFill>
                  <a:latin typeface="Barlow Bold"/>
                </a:rPr>
                <a:t>id</a:t>
              </a:r>
            </a:p>
            <a:p>
              <a:pPr>
                <a:lnSpc>
                  <a:spcPts val="3586"/>
                </a:lnSpc>
              </a:pPr>
              <a:r>
                <a:rPr lang="en-US" sz="2562">
                  <a:solidFill>
                    <a:srgbClr val="FAF8F8"/>
                  </a:solidFill>
                  <a:latin typeface="Barlow Bold"/>
                </a:rPr>
                <a:t>order_id</a:t>
              </a:r>
            </a:p>
            <a:p>
              <a:pPr>
                <a:lnSpc>
                  <a:spcPts val="3586"/>
                </a:lnSpc>
              </a:pPr>
              <a:r>
                <a:rPr lang="en-US" sz="2562">
                  <a:solidFill>
                    <a:srgbClr val="FAF8F8"/>
                  </a:solidFill>
                  <a:latin typeface="Barlow Bold"/>
                </a:rPr>
                <a:t>product_id </a:t>
              </a:r>
            </a:p>
            <a:p>
              <a:pPr>
                <a:lnSpc>
                  <a:spcPts val="3586"/>
                </a:lnSpc>
              </a:pPr>
              <a:r>
                <a:rPr lang="en-US" sz="2562">
                  <a:solidFill>
                    <a:srgbClr val="FAF8F8"/>
                  </a:solidFill>
                  <a:latin typeface="Barlow Bold"/>
                </a:rPr>
                <a:t>price</a:t>
              </a:r>
            </a:p>
            <a:p>
              <a:pPr>
                <a:lnSpc>
                  <a:spcPts val="3586"/>
                </a:lnSpc>
              </a:pPr>
              <a:r>
                <a:rPr lang="en-US" sz="2562">
                  <a:solidFill>
                    <a:srgbClr val="FAF8F8"/>
                  </a:solidFill>
                  <a:latin typeface="Barlow Bold"/>
                </a:rPr>
                <a:t>quantity</a:t>
              </a:r>
            </a:p>
          </p:txBody>
        </p:sp>
        <p:sp>
          <p:nvSpPr>
            <p:cNvPr name="TextBox 28" id="28"/>
            <p:cNvSpPr txBox="true"/>
            <p:nvPr/>
          </p:nvSpPr>
          <p:spPr>
            <a:xfrm rot="0">
              <a:off x="441566" y="784297"/>
              <a:ext cx="2813017" cy="559549"/>
            </a:xfrm>
            <a:prstGeom prst="rect">
              <a:avLst/>
            </a:prstGeom>
          </p:spPr>
          <p:txBody>
            <a:bodyPr anchor="t" rtlCol="false" tIns="0" lIns="0" bIns="0" rIns="0">
              <a:spAutoFit/>
            </a:bodyPr>
            <a:lstStyle/>
            <a:p>
              <a:pPr>
                <a:lnSpc>
                  <a:spcPts val="3586"/>
                </a:lnSpc>
              </a:pPr>
              <a:r>
                <a:rPr lang="en-US" sz="2562">
                  <a:solidFill>
                    <a:srgbClr val="FAF8F8"/>
                  </a:solidFill>
                  <a:latin typeface="Barlow Bold"/>
                </a:rPr>
                <a:t>PK</a:t>
              </a:r>
            </a:p>
          </p:txBody>
        </p:sp>
        <p:sp>
          <p:nvSpPr>
            <p:cNvPr name="TextBox 29" id="29"/>
            <p:cNvSpPr txBox="true"/>
            <p:nvPr/>
          </p:nvSpPr>
          <p:spPr>
            <a:xfrm rot="0">
              <a:off x="493626" y="212520"/>
              <a:ext cx="2813017" cy="559549"/>
            </a:xfrm>
            <a:prstGeom prst="rect">
              <a:avLst/>
            </a:prstGeom>
          </p:spPr>
          <p:txBody>
            <a:bodyPr anchor="t" rtlCol="false" tIns="0" lIns="0" bIns="0" rIns="0">
              <a:spAutoFit/>
            </a:bodyPr>
            <a:lstStyle/>
            <a:p>
              <a:pPr algn="ctr">
                <a:lnSpc>
                  <a:spcPts val="3586"/>
                </a:lnSpc>
              </a:pPr>
              <a:r>
                <a:rPr lang="en-US" sz="2562">
                  <a:solidFill>
                    <a:srgbClr val="000000"/>
                  </a:solidFill>
                  <a:latin typeface="Barlow Bold"/>
                </a:rPr>
                <a:t>order_items</a:t>
              </a:r>
            </a:p>
          </p:txBody>
        </p:sp>
        <p:sp>
          <p:nvSpPr>
            <p:cNvPr name="TextBox 30" id="30"/>
            <p:cNvSpPr txBox="true"/>
            <p:nvPr/>
          </p:nvSpPr>
          <p:spPr>
            <a:xfrm rot="0">
              <a:off x="443408" y="1366325"/>
              <a:ext cx="2813017" cy="559549"/>
            </a:xfrm>
            <a:prstGeom prst="rect">
              <a:avLst/>
            </a:prstGeom>
          </p:spPr>
          <p:txBody>
            <a:bodyPr anchor="t" rtlCol="false" tIns="0" lIns="0" bIns="0" rIns="0">
              <a:spAutoFit/>
            </a:bodyPr>
            <a:lstStyle/>
            <a:p>
              <a:pPr>
                <a:lnSpc>
                  <a:spcPts val="3586"/>
                </a:lnSpc>
              </a:pPr>
              <a:r>
                <a:rPr lang="en-US" sz="2562">
                  <a:solidFill>
                    <a:srgbClr val="FAF8F8"/>
                  </a:solidFill>
                  <a:latin typeface="Barlow Bold"/>
                </a:rPr>
                <a:t>FK</a:t>
              </a:r>
            </a:p>
          </p:txBody>
        </p:sp>
        <p:sp>
          <p:nvSpPr>
            <p:cNvPr name="TextBox 31" id="31"/>
            <p:cNvSpPr txBox="true"/>
            <p:nvPr/>
          </p:nvSpPr>
          <p:spPr>
            <a:xfrm rot="0">
              <a:off x="459679" y="1977074"/>
              <a:ext cx="2813017" cy="559549"/>
            </a:xfrm>
            <a:prstGeom prst="rect">
              <a:avLst/>
            </a:prstGeom>
          </p:spPr>
          <p:txBody>
            <a:bodyPr anchor="t" rtlCol="false" tIns="0" lIns="0" bIns="0" rIns="0">
              <a:spAutoFit/>
            </a:bodyPr>
            <a:lstStyle/>
            <a:p>
              <a:pPr>
                <a:lnSpc>
                  <a:spcPts val="3586"/>
                </a:lnSpc>
              </a:pPr>
              <a:r>
                <a:rPr lang="en-US" sz="2562">
                  <a:solidFill>
                    <a:srgbClr val="FAF8F8"/>
                  </a:solidFill>
                  <a:latin typeface="Barlow Bold"/>
                </a:rPr>
                <a:t>FK</a:t>
              </a:r>
            </a:p>
          </p:txBody>
        </p:sp>
      </p:grpSp>
      <p:sp>
        <p:nvSpPr>
          <p:cNvPr name="Freeform 32" id="32"/>
          <p:cNvSpPr/>
          <p:nvPr/>
        </p:nvSpPr>
        <p:spPr>
          <a:xfrm flipH="false" flipV="false" rot="5400000">
            <a:off x="14232646" y="3943758"/>
            <a:ext cx="30547" cy="698228"/>
          </a:xfrm>
          <a:custGeom>
            <a:avLst/>
            <a:gdLst/>
            <a:ahLst/>
            <a:cxnLst/>
            <a:rect r="r" b="b" t="t" l="l"/>
            <a:pathLst>
              <a:path h="698228" w="30547">
                <a:moveTo>
                  <a:pt x="0" y="0"/>
                </a:moveTo>
                <a:lnTo>
                  <a:pt x="30548" y="0"/>
                </a:lnTo>
                <a:lnTo>
                  <a:pt x="30548" y="698228"/>
                </a:lnTo>
                <a:lnTo>
                  <a:pt x="0" y="698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3" id="33"/>
          <p:cNvGrpSpPr/>
          <p:nvPr/>
        </p:nvGrpSpPr>
        <p:grpSpPr>
          <a:xfrm rot="0">
            <a:off x="5039259" y="4616030"/>
            <a:ext cx="698228" cy="2531009"/>
            <a:chOff x="0" y="0"/>
            <a:chExt cx="930971" cy="3374678"/>
          </a:xfrm>
        </p:grpSpPr>
        <p:sp>
          <p:nvSpPr>
            <p:cNvPr name="Freeform 34" id="34"/>
            <p:cNvSpPr/>
            <p:nvPr/>
          </p:nvSpPr>
          <p:spPr>
            <a:xfrm flipH="false" flipV="false" rot="5400000">
              <a:off x="445120" y="-445120"/>
              <a:ext cx="40730" cy="930971"/>
            </a:xfrm>
            <a:custGeom>
              <a:avLst/>
              <a:gdLst/>
              <a:ahLst/>
              <a:cxnLst/>
              <a:rect r="r" b="b" t="t" l="l"/>
              <a:pathLst>
                <a:path h="930971" w="40730">
                  <a:moveTo>
                    <a:pt x="0" y="0"/>
                  </a:moveTo>
                  <a:lnTo>
                    <a:pt x="40730" y="0"/>
                  </a:lnTo>
                  <a:lnTo>
                    <a:pt x="40730" y="930970"/>
                  </a:lnTo>
                  <a:lnTo>
                    <a:pt x="0" y="9309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10800000">
              <a:off x="0" y="20775"/>
              <a:ext cx="49620" cy="1134171"/>
            </a:xfrm>
            <a:custGeom>
              <a:avLst/>
              <a:gdLst/>
              <a:ahLst/>
              <a:cxnLst/>
              <a:rect r="r" b="b" t="t" l="l"/>
              <a:pathLst>
                <a:path h="1134171" w="49620">
                  <a:moveTo>
                    <a:pt x="0" y="0"/>
                  </a:moveTo>
                  <a:lnTo>
                    <a:pt x="49620" y="0"/>
                  </a:lnTo>
                  <a:lnTo>
                    <a:pt x="49620" y="1134170"/>
                  </a:lnTo>
                  <a:lnTo>
                    <a:pt x="0" y="113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10800000">
              <a:off x="0" y="1106337"/>
              <a:ext cx="49620" cy="1134171"/>
            </a:xfrm>
            <a:custGeom>
              <a:avLst/>
              <a:gdLst/>
              <a:ahLst/>
              <a:cxnLst/>
              <a:rect r="r" b="b" t="t" l="l"/>
              <a:pathLst>
                <a:path h="1134171" w="49620">
                  <a:moveTo>
                    <a:pt x="0" y="0"/>
                  </a:moveTo>
                  <a:lnTo>
                    <a:pt x="49620" y="0"/>
                  </a:lnTo>
                  <a:lnTo>
                    <a:pt x="49620" y="1134171"/>
                  </a:lnTo>
                  <a:lnTo>
                    <a:pt x="0" y="1134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10800000">
              <a:off x="0" y="2240508"/>
              <a:ext cx="49620" cy="1134171"/>
            </a:xfrm>
            <a:custGeom>
              <a:avLst/>
              <a:gdLst/>
              <a:ahLst/>
              <a:cxnLst/>
              <a:rect r="r" b="b" t="t" l="l"/>
              <a:pathLst>
                <a:path h="1134171" w="49620">
                  <a:moveTo>
                    <a:pt x="0" y="0"/>
                  </a:moveTo>
                  <a:lnTo>
                    <a:pt x="49620" y="0"/>
                  </a:lnTo>
                  <a:lnTo>
                    <a:pt x="49620" y="1134170"/>
                  </a:lnTo>
                  <a:lnTo>
                    <a:pt x="0" y="113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8" id="38"/>
          <p:cNvGrpSpPr/>
          <p:nvPr/>
        </p:nvGrpSpPr>
        <p:grpSpPr>
          <a:xfrm rot="0">
            <a:off x="5464784" y="3415418"/>
            <a:ext cx="4141906" cy="4693745"/>
            <a:chOff x="0" y="0"/>
            <a:chExt cx="5522541" cy="6258327"/>
          </a:xfrm>
        </p:grpSpPr>
        <p:grpSp>
          <p:nvGrpSpPr>
            <p:cNvPr name="Group 39" id="39"/>
            <p:cNvGrpSpPr/>
            <p:nvPr/>
          </p:nvGrpSpPr>
          <p:grpSpPr>
            <a:xfrm rot="0">
              <a:off x="0" y="0"/>
              <a:ext cx="5522541" cy="6258327"/>
              <a:chOff x="0" y="0"/>
              <a:chExt cx="1096494" cy="1242583"/>
            </a:xfrm>
          </p:grpSpPr>
          <p:sp>
            <p:nvSpPr>
              <p:cNvPr name="Freeform 40" id="40"/>
              <p:cNvSpPr/>
              <p:nvPr/>
            </p:nvSpPr>
            <p:spPr>
              <a:xfrm flipH="false" flipV="false" rot="0">
                <a:off x="0" y="0"/>
                <a:ext cx="1096494" cy="1242583"/>
              </a:xfrm>
              <a:custGeom>
                <a:avLst/>
                <a:gdLst/>
                <a:ahLst/>
                <a:cxnLst/>
                <a:rect r="r" b="b" t="t" l="l"/>
                <a:pathLst>
                  <a:path h="1242583" w="1096494">
                    <a:moveTo>
                      <a:pt x="0" y="0"/>
                    </a:moveTo>
                    <a:lnTo>
                      <a:pt x="1096494" y="0"/>
                    </a:lnTo>
                    <a:lnTo>
                      <a:pt x="1096494" y="1242583"/>
                    </a:lnTo>
                    <a:lnTo>
                      <a:pt x="0" y="1242583"/>
                    </a:lnTo>
                    <a:close/>
                  </a:path>
                </a:pathLst>
              </a:custGeom>
              <a:solidFill>
                <a:srgbClr val="577CA0"/>
              </a:solidFill>
            </p:spPr>
          </p:sp>
          <p:sp>
            <p:nvSpPr>
              <p:cNvPr name="TextBox 41" id="41"/>
              <p:cNvSpPr txBox="true"/>
              <p:nvPr/>
            </p:nvSpPr>
            <p:spPr>
              <a:xfrm>
                <a:off x="0" y="28575"/>
                <a:ext cx="1096494" cy="1214008"/>
              </a:xfrm>
              <a:prstGeom prst="rect">
                <a:avLst/>
              </a:prstGeom>
            </p:spPr>
            <p:txBody>
              <a:bodyPr anchor="ctr" rtlCol="false" tIns="40635" lIns="40635" bIns="40635" rIns="40635"/>
              <a:lstStyle/>
              <a:p>
                <a:pPr algn="ctr">
                  <a:lnSpc>
                    <a:spcPts val="1605"/>
                  </a:lnSpc>
                </a:pPr>
              </a:p>
            </p:txBody>
          </p:sp>
        </p:grpSp>
        <p:sp>
          <p:nvSpPr>
            <p:cNvPr name="TextBox 42" id="42"/>
            <p:cNvSpPr txBox="true"/>
            <p:nvPr/>
          </p:nvSpPr>
          <p:spPr>
            <a:xfrm rot="0">
              <a:off x="1263374" y="763108"/>
              <a:ext cx="4259167" cy="5203762"/>
            </a:xfrm>
            <a:prstGeom prst="rect">
              <a:avLst/>
            </a:prstGeom>
          </p:spPr>
          <p:txBody>
            <a:bodyPr anchor="t" rtlCol="false" tIns="0" lIns="0" bIns="0" rIns="0">
              <a:spAutoFit/>
            </a:bodyPr>
            <a:lstStyle/>
            <a:p>
              <a:pPr>
                <a:lnSpc>
                  <a:spcPts val="3482"/>
                </a:lnSpc>
              </a:pPr>
              <a:r>
                <a:rPr lang="en-US" sz="2487">
                  <a:solidFill>
                    <a:srgbClr val="FAF8F8"/>
                  </a:solidFill>
                  <a:latin typeface="Barlow Bold"/>
                </a:rPr>
                <a:t>id</a:t>
              </a:r>
            </a:p>
            <a:p>
              <a:pPr>
                <a:lnSpc>
                  <a:spcPts val="3482"/>
                </a:lnSpc>
              </a:pPr>
              <a:r>
                <a:rPr lang="en-US" sz="2487">
                  <a:solidFill>
                    <a:srgbClr val="FAF8F8"/>
                  </a:solidFill>
                  <a:latin typeface="Barlow Bold"/>
                </a:rPr>
                <a:t>cashier_id</a:t>
              </a:r>
            </a:p>
            <a:p>
              <a:pPr>
                <a:lnSpc>
                  <a:spcPts val="3482"/>
                </a:lnSpc>
              </a:pPr>
              <a:r>
                <a:rPr lang="en-US" sz="2487">
                  <a:solidFill>
                    <a:srgbClr val="FAF8F8"/>
                  </a:solidFill>
                  <a:latin typeface="Barlow Bold"/>
                </a:rPr>
                <a:t>tracking_no </a:t>
              </a:r>
            </a:p>
            <a:p>
              <a:pPr>
                <a:lnSpc>
                  <a:spcPts val="3482"/>
                </a:lnSpc>
              </a:pPr>
              <a:r>
                <a:rPr lang="en-US" sz="2487">
                  <a:solidFill>
                    <a:srgbClr val="FAF8F8"/>
                  </a:solidFill>
                  <a:latin typeface="Barlow Bold"/>
                </a:rPr>
                <a:t>invoice_no</a:t>
              </a:r>
            </a:p>
            <a:p>
              <a:pPr>
                <a:lnSpc>
                  <a:spcPts val="3482"/>
                </a:lnSpc>
              </a:pPr>
              <a:r>
                <a:rPr lang="en-US" sz="2487">
                  <a:solidFill>
                    <a:srgbClr val="FAF8F8"/>
                  </a:solidFill>
                  <a:latin typeface="Barlow Bold"/>
                </a:rPr>
                <a:t>total_amount</a:t>
              </a:r>
            </a:p>
            <a:p>
              <a:pPr>
                <a:lnSpc>
                  <a:spcPts val="3482"/>
                </a:lnSpc>
              </a:pPr>
              <a:r>
                <a:rPr lang="en-US" sz="2487">
                  <a:solidFill>
                    <a:srgbClr val="FAF8F8"/>
                  </a:solidFill>
                  <a:latin typeface="Barlow Bold"/>
                </a:rPr>
                <a:t>order_date</a:t>
              </a:r>
            </a:p>
            <a:p>
              <a:pPr>
                <a:lnSpc>
                  <a:spcPts val="3482"/>
                </a:lnSpc>
              </a:pPr>
              <a:r>
                <a:rPr lang="en-US" sz="2487">
                  <a:solidFill>
                    <a:srgbClr val="FAF8F8"/>
                  </a:solidFill>
                  <a:latin typeface="Barlow Bold"/>
                </a:rPr>
                <a:t>order_status</a:t>
              </a:r>
            </a:p>
            <a:p>
              <a:pPr>
                <a:lnSpc>
                  <a:spcPts val="3482"/>
                </a:lnSpc>
              </a:pPr>
              <a:r>
                <a:rPr lang="en-US" sz="2487">
                  <a:solidFill>
                    <a:srgbClr val="FAF8F8"/>
                  </a:solidFill>
                  <a:latin typeface="Barlow Bold"/>
                </a:rPr>
                <a:t>payment_mode</a:t>
              </a:r>
            </a:p>
            <a:p>
              <a:pPr>
                <a:lnSpc>
                  <a:spcPts val="3482"/>
                </a:lnSpc>
              </a:pPr>
              <a:r>
                <a:rPr lang="en-US" sz="2487">
                  <a:solidFill>
                    <a:srgbClr val="FAF8F8"/>
                  </a:solidFill>
                  <a:latin typeface="Barlow Bold"/>
                </a:rPr>
                <a:t>order_placed_by_id</a:t>
              </a:r>
            </a:p>
          </p:txBody>
        </p:sp>
        <p:sp>
          <p:nvSpPr>
            <p:cNvPr name="TextBox 43" id="43"/>
            <p:cNvSpPr txBox="true"/>
            <p:nvPr/>
          </p:nvSpPr>
          <p:spPr>
            <a:xfrm rot="0">
              <a:off x="428669" y="750473"/>
              <a:ext cx="2730857" cy="554122"/>
            </a:xfrm>
            <a:prstGeom prst="rect">
              <a:avLst/>
            </a:prstGeom>
          </p:spPr>
          <p:txBody>
            <a:bodyPr anchor="t" rtlCol="false" tIns="0" lIns="0" bIns="0" rIns="0">
              <a:spAutoFit/>
            </a:bodyPr>
            <a:lstStyle/>
            <a:p>
              <a:pPr>
                <a:lnSpc>
                  <a:spcPts val="3482"/>
                </a:lnSpc>
              </a:pPr>
              <a:r>
                <a:rPr lang="en-US" sz="2487">
                  <a:solidFill>
                    <a:srgbClr val="FAF8F8"/>
                  </a:solidFill>
                  <a:latin typeface="Barlow Bold"/>
                </a:rPr>
                <a:t>PK</a:t>
              </a:r>
            </a:p>
          </p:txBody>
        </p:sp>
        <p:sp>
          <p:nvSpPr>
            <p:cNvPr name="TextBox 44" id="44"/>
            <p:cNvSpPr txBox="true"/>
            <p:nvPr/>
          </p:nvSpPr>
          <p:spPr>
            <a:xfrm rot="0">
              <a:off x="1395842" y="190319"/>
              <a:ext cx="2730857" cy="554122"/>
            </a:xfrm>
            <a:prstGeom prst="rect">
              <a:avLst/>
            </a:prstGeom>
          </p:spPr>
          <p:txBody>
            <a:bodyPr anchor="t" rtlCol="false" tIns="0" lIns="0" bIns="0" rIns="0">
              <a:spAutoFit/>
            </a:bodyPr>
            <a:lstStyle/>
            <a:p>
              <a:pPr algn="ctr">
                <a:lnSpc>
                  <a:spcPts val="3482"/>
                </a:lnSpc>
              </a:pPr>
              <a:r>
                <a:rPr lang="en-US" sz="2487">
                  <a:solidFill>
                    <a:srgbClr val="000000"/>
                  </a:solidFill>
                  <a:latin typeface="Barlow Bold"/>
                </a:rPr>
                <a:t>orders</a:t>
              </a:r>
            </a:p>
          </p:txBody>
        </p:sp>
        <p:sp>
          <p:nvSpPr>
            <p:cNvPr name="TextBox 45" id="45"/>
            <p:cNvSpPr txBox="true"/>
            <p:nvPr/>
          </p:nvSpPr>
          <p:spPr>
            <a:xfrm rot="0">
              <a:off x="428669" y="1310628"/>
              <a:ext cx="2730857" cy="554122"/>
            </a:xfrm>
            <a:prstGeom prst="rect">
              <a:avLst/>
            </a:prstGeom>
          </p:spPr>
          <p:txBody>
            <a:bodyPr anchor="t" rtlCol="false" tIns="0" lIns="0" bIns="0" rIns="0">
              <a:spAutoFit/>
            </a:bodyPr>
            <a:lstStyle/>
            <a:p>
              <a:pPr>
                <a:lnSpc>
                  <a:spcPts val="3482"/>
                </a:lnSpc>
              </a:pPr>
              <a:r>
                <a:rPr lang="en-US" sz="2487">
                  <a:solidFill>
                    <a:srgbClr val="FAF8F8"/>
                  </a:solidFill>
                  <a:latin typeface="Barlow Bold"/>
                </a:rPr>
                <a:t>FK</a:t>
              </a:r>
            </a:p>
          </p:txBody>
        </p:sp>
      </p:grpSp>
      <p:sp>
        <p:nvSpPr>
          <p:cNvPr name="Freeform 46" id="46"/>
          <p:cNvSpPr/>
          <p:nvPr/>
        </p:nvSpPr>
        <p:spPr>
          <a:xfrm flipH="false" flipV="false" rot="-10800000">
            <a:off x="5039259" y="6682530"/>
            <a:ext cx="37215" cy="850628"/>
          </a:xfrm>
          <a:custGeom>
            <a:avLst/>
            <a:gdLst/>
            <a:ahLst/>
            <a:cxnLst/>
            <a:rect r="r" b="b" t="t" l="l"/>
            <a:pathLst>
              <a:path h="850628" w="37215">
                <a:moveTo>
                  <a:pt x="0" y="0"/>
                </a:moveTo>
                <a:lnTo>
                  <a:pt x="37215" y="0"/>
                </a:lnTo>
                <a:lnTo>
                  <a:pt x="37215" y="850628"/>
                </a:lnTo>
                <a:lnTo>
                  <a:pt x="0" y="8506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7" id="47"/>
          <p:cNvGrpSpPr/>
          <p:nvPr/>
        </p:nvGrpSpPr>
        <p:grpSpPr>
          <a:xfrm rot="0">
            <a:off x="10096971" y="4631611"/>
            <a:ext cx="37215" cy="1701256"/>
            <a:chOff x="0" y="0"/>
            <a:chExt cx="49620" cy="2268341"/>
          </a:xfrm>
        </p:grpSpPr>
        <p:sp>
          <p:nvSpPr>
            <p:cNvPr name="Freeform 48" id="48"/>
            <p:cNvSpPr/>
            <p:nvPr/>
          </p:nvSpPr>
          <p:spPr>
            <a:xfrm flipH="false" flipV="false" rot="-10800000">
              <a:off x="0" y="1134171"/>
              <a:ext cx="49620" cy="1134171"/>
            </a:xfrm>
            <a:custGeom>
              <a:avLst/>
              <a:gdLst/>
              <a:ahLst/>
              <a:cxnLst/>
              <a:rect r="r" b="b" t="t" l="l"/>
              <a:pathLst>
                <a:path h="1134171" w="49620">
                  <a:moveTo>
                    <a:pt x="0" y="0"/>
                  </a:moveTo>
                  <a:lnTo>
                    <a:pt x="49620" y="0"/>
                  </a:lnTo>
                  <a:lnTo>
                    <a:pt x="49620" y="1134170"/>
                  </a:lnTo>
                  <a:lnTo>
                    <a:pt x="0" y="113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9" id="49"/>
            <p:cNvSpPr/>
            <p:nvPr/>
          </p:nvSpPr>
          <p:spPr>
            <a:xfrm flipH="false" flipV="false" rot="-10800000">
              <a:off x="0" y="0"/>
              <a:ext cx="49620" cy="1134171"/>
            </a:xfrm>
            <a:custGeom>
              <a:avLst/>
              <a:gdLst/>
              <a:ahLst/>
              <a:cxnLst/>
              <a:rect r="r" b="b" t="t" l="l"/>
              <a:pathLst>
                <a:path h="1134171" w="49620">
                  <a:moveTo>
                    <a:pt x="0" y="0"/>
                  </a:moveTo>
                  <a:lnTo>
                    <a:pt x="49620" y="0"/>
                  </a:lnTo>
                  <a:lnTo>
                    <a:pt x="49620" y="1134171"/>
                  </a:lnTo>
                  <a:lnTo>
                    <a:pt x="0" y="1134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50" id="50"/>
          <p:cNvSpPr/>
          <p:nvPr/>
        </p:nvSpPr>
        <p:spPr>
          <a:xfrm flipH="false" flipV="false" rot="-10800000">
            <a:off x="10096971" y="6332867"/>
            <a:ext cx="37215" cy="850628"/>
          </a:xfrm>
          <a:custGeom>
            <a:avLst/>
            <a:gdLst/>
            <a:ahLst/>
            <a:cxnLst/>
            <a:rect r="r" b="b" t="t" l="l"/>
            <a:pathLst>
              <a:path h="850628" w="37215">
                <a:moveTo>
                  <a:pt x="0" y="0"/>
                </a:moveTo>
                <a:lnTo>
                  <a:pt x="37215" y="0"/>
                </a:lnTo>
                <a:lnTo>
                  <a:pt x="37215" y="850628"/>
                </a:lnTo>
                <a:lnTo>
                  <a:pt x="0" y="8506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1" id="51"/>
          <p:cNvSpPr/>
          <p:nvPr/>
        </p:nvSpPr>
        <p:spPr>
          <a:xfrm flipH="false" flipV="false" rot="-10800000">
            <a:off x="10096971" y="6979222"/>
            <a:ext cx="37215" cy="850628"/>
          </a:xfrm>
          <a:custGeom>
            <a:avLst/>
            <a:gdLst/>
            <a:ahLst/>
            <a:cxnLst/>
            <a:rect r="r" b="b" t="t" l="l"/>
            <a:pathLst>
              <a:path h="850628" w="37215">
                <a:moveTo>
                  <a:pt x="0" y="0"/>
                </a:moveTo>
                <a:lnTo>
                  <a:pt x="37215" y="0"/>
                </a:lnTo>
                <a:lnTo>
                  <a:pt x="37215" y="850628"/>
                </a:lnTo>
                <a:lnTo>
                  <a:pt x="0" y="8506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2" id="52"/>
          <p:cNvSpPr/>
          <p:nvPr/>
        </p:nvSpPr>
        <p:spPr>
          <a:xfrm flipH="false" flipV="false" rot="5400000">
            <a:off x="14116790" y="4413483"/>
            <a:ext cx="30547" cy="698228"/>
          </a:xfrm>
          <a:custGeom>
            <a:avLst/>
            <a:gdLst/>
            <a:ahLst/>
            <a:cxnLst/>
            <a:rect r="r" b="b" t="t" l="l"/>
            <a:pathLst>
              <a:path h="698228" w="30547">
                <a:moveTo>
                  <a:pt x="0" y="0"/>
                </a:moveTo>
                <a:lnTo>
                  <a:pt x="30548" y="0"/>
                </a:lnTo>
                <a:lnTo>
                  <a:pt x="30548" y="698228"/>
                </a:lnTo>
                <a:lnTo>
                  <a:pt x="0" y="698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3" id="53"/>
          <p:cNvGrpSpPr/>
          <p:nvPr/>
        </p:nvGrpSpPr>
        <p:grpSpPr>
          <a:xfrm rot="0">
            <a:off x="14342348" y="3522355"/>
            <a:ext cx="3211099" cy="4586808"/>
            <a:chOff x="0" y="0"/>
            <a:chExt cx="4281465" cy="6115744"/>
          </a:xfrm>
        </p:grpSpPr>
        <p:grpSp>
          <p:nvGrpSpPr>
            <p:cNvPr name="Group 54" id="54"/>
            <p:cNvGrpSpPr/>
            <p:nvPr/>
          </p:nvGrpSpPr>
          <p:grpSpPr>
            <a:xfrm rot="0">
              <a:off x="0" y="0"/>
              <a:ext cx="4032681" cy="6115744"/>
              <a:chOff x="0" y="0"/>
              <a:chExt cx="819351" cy="1242583"/>
            </a:xfrm>
          </p:grpSpPr>
          <p:sp>
            <p:nvSpPr>
              <p:cNvPr name="Freeform 55" id="55"/>
              <p:cNvSpPr/>
              <p:nvPr/>
            </p:nvSpPr>
            <p:spPr>
              <a:xfrm flipH="false" flipV="false" rot="0">
                <a:off x="0" y="0"/>
                <a:ext cx="819351" cy="1242583"/>
              </a:xfrm>
              <a:custGeom>
                <a:avLst/>
                <a:gdLst/>
                <a:ahLst/>
                <a:cxnLst/>
                <a:rect r="r" b="b" t="t" l="l"/>
                <a:pathLst>
                  <a:path h="1242583" w="819351">
                    <a:moveTo>
                      <a:pt x="0" y="0"/>
                    </a:moveTo>
                    <a:lnTo>
                      <a:pt x="819351" y="0"/>
                    </a:lnTo>
                    <a:lnTo>
                      <a:pt x="819351" y="1242583"/>
                    </a:lnTo>
                    <a:lnTo>
                      <a:pt x="0" y="1242583"/>
                    </a:lnTo>
                    <a:close/>
                  </a:path>
                </a:pathLst>
              </a:custGeom>
              <a:solidFill>
                <a:srgbClr val="577CA0"/>
              </a:solidFill>
            </p:spPr>
          </p:sp>
          <p:sp>
            <p:nvSpPr>
              <p:cNvPr name="TextBox 56" id="56"/>
              <p:cNvSpPr txBox="true"/>
              <p:nvPr/>
            </p:nvSpPr>
            <p:spPr>
              <a:xfrm>
                <a:off x="0" y="28575"/>
                <a:ext cx="819351" cy="1214008"/>
              </a:xfrm>
              <a:prstGeom prst="rect">
                <a:avLst/>
              </a:prstGeom>
            </p:spPr>
            <p:txBody>
              <a:bodyPr anchor="ctr" rtlCol="false" tIns="40635" lIns="40635" bIns="40635" rIns="40635"/>
              <a:lstStyle/>
              <a:p>
                <a:pPr algn="ctr">
                  <a:lnSpc>
                    <a:spcPts val="1605"/>
                  </a:lnSpc>
                </a:pPr>
              </a:p>
            </p:txBody>
          </p:sp>
        </p:grpSp>
        <p:sp>
          <p:nvSpPr>
            <p:cNvPr name="TextBox 57" id="57"/>
            <p:cNvSpPr txBox="true"/>
            <p:nvPr/>
          </p:nvSpPr>
          <p:spPr>
            <a:xfrm rot="0">
              <a:off x="1234591" y="744420"/>
              <a:ext cx="3046874" cy="5086507"/>
            </a:xfrm>
            <a:prstGeom prst="rect">
              <a:avLst/>
            </a:prstGeom>
          </p:spPr>
          <p:txBody>
            <a:bodyPr anchor="t" rtlCol="false" tIns="0" lIns="0" bIns="0" rIns="0">
              <a:spAutoFit/>
            </a:bodyPr>
            <a:lstStyle/>
            <a:p>
              <a:pPr>
                <a:lnSpc>
                  <a:spcPts val="3402"/>
                </a:lnSpc>
              </a:pPr>
              <a:r>
                <a:rPr lang="en-US" sz="2430">
                  <a:solidFill>
                    <a:srgbClr val="FAF8F8"/>
                  </a:solidFill>
                  <a:latin typeface="Barlow Bold"/>
                </a:rPr>
                <a:t>id</a:t>
              </a:r>
            </a:p>
            <a:p>
              <a:pPr>
                <a:lnSpc>
                  <a:spcPts val="3402"/>
                </a:lnSpc>
              </a:pPr>
              <a:r>
                <a:rPr lang="en-US" sz="2430">
                  <a:solidFill>
                    <a:srgbClr val="FAF8F8"/>
                  </a:solidFill>
                  <a:latin typeface="Barlow Bold"/>
                </a:rPr>
                <a:t>category_id</a:t>
              </a:r>
            </a:p>
            <a:p>
              <a:pPr>
                <a:lnSpc>
                  <a:spcPts val="3402"/>
                </a:lnSpc>
              </a:pPr>
              <a:r>
                <a:rPr lang="en-US" sz="2430">
                  <a:solidFill>
                    <a:srgbClr val="FAF8F8"/>
                  </a:solidFill>
                  <a:latin typeface="Barlow Bold"/>
                </a:rPr>
                <a:t>name </a:t>
              </a:r>
            </a:p>
            <a:p>
              <a:pPr>
                <a:lnSpc>
                  <a:spcPts val="3402"/>
                </a:lnSpc>
              </a:pPr>
              <a:r>
                <a:rPr lang="en-US" sz="2430">
                  <a:solidFill>
                    <a:srgbClr val="FAF8F8"/>
                  </a:solidFill>
                  <a:latin typeface="Barlow Bold"/>
                </a:rPr>
                <a:t>description</a:t>
              </a:r>
            </a:p>
            <a:p>
              <a:pPr>
                <a:lnSpc>
                  <a:spcPts val="3402"/>
                </a:lnSpc>
              </a:pPr>
              <a:r>
                <a:rPr lang="en-US" sz="2430">
                  <a:solidFill>
                    <a:srgbClr val="FAF8F8"/>
                  </a:solidFill>
                  <a:latin typeface="Barlow Bold"/>
                </a:rPr>
                <a:t>price</a:t>
              </a:r>
            </a:p>
            <a:p>
              <a:pPr>
                <a:lnSpc>
                  <a:spcPts val="3402"/>
                </a:lnSpc>
              </a:pPr>
              <a:r>
                <a:rPr lang="en-US" sz="2430">
                  <a:solidFill>
                    <a:srgbClr val="FAF8F8"/>
                  </a:solidFill>
                  <a:latin typeface="Barlow Bold"/>
                </a:rPr>
                <a:t>quantity</a:t>
              </a:r>
            </a:p>
            <a:p>
              <a:pPr>
                <a:lnSpc>
                  <a:spcPts val="3402"/>
                </a:lnSpc>
              </a:pPr>
              <a:r>
                <a:rPr lang="en-US" sz="2430">
                  <a:solidFill>
                    <a:srgbClr val="FAF8F8"/>
                  </a:solidFill>
                  <a:latin typeface="Barlow Bold"/>
                </a:rPr>
                <a:t>image</a:t>
              </a:r>
            </a:p>
            <a:p>
              <a:pPr>
                <a:lnSpc>
                  <a:spcPts val="3402"/>
                </a:lnSpc>
              </a:pPr>
              <a:r>
                <a:rPr lang="en-US" sz="2430">
                  <a:solidFill>
                    <a:srgbClr val="FAF8F8"/>
                  </a:solidFill>
                  <a:latin typeface="Barlow Bold"/>
                </a:rPr>
                <a:t>status</a:t>
              </a:r>
            </a:p>
            <a:p>
              <a:pPr>
                <a:lnSpc>
                  <a:spcPts val="3402"/>
                </a:lnSpc>
              </a:pPr>
              <a:r>
                <a:rPr lang="en-US" sz="2430">
                  <a:solidFill>
                    <a:srgbClr val="FAF8F8"/>
                  </a:solidFill>
                  <a:latin typeface="Barlow Bold"/>
                </a:rPr>
                <a:t>created_at</a:t>
              </a:r>
            </a:p>
          </p:txBody>
        </p:sp>
        <p:sp>
          <p:nvSpPr>
            <p:cNvPr name="TextBox 58" id="58"/>
            <p:cNvSpPr txBox="true"/>
            <p:nvPr/>
          </p:nvSpPr>
          <p:spPr>
            <a:xfrm rot="0">
              <a:off x="418902" y="732073"/>
              <a:ext cx="2668640" cy="542800"/>
            </a:xfrm>
            <a:prstGeom prst="rect">
              <a:avLst/>
            </a:prstGeom>
          </p:spPr>
          <p:txBody>
            <a:bodyPr anchor="t" rtlCol="false" tIns="0" lIns="0" bIns="0" rIns="0">
              <a:spAutoFit/>
            </a:bodyPr>
            <a:lstStyle/>
            <a:p>
              <a:pPr>
                <a:lnSpc>
                  <a:spcPts val="3402"/>
                </a:lnSpc>
              </a:pPr>
              <a:r>
                <a:rPr lang="en-US" sz="2430">
                  <a:solidFill>
                    <a:srgbClr val="FAF8F8"/>
                  </a:solidFill>
                  <a:latin typeface="Barlow Bold"/>
                </a:rPr>
                <a:t>PK</a:t>
              </a:r>
            </a:p>
          </p:txBody>
        </p:sp>
        <p:sp>
          <p:nvSpPr>
            <p:cNvPr name="TextBox 59" id="59"/>
            <p:cNvSpPr txBox="true"/>
            <p:nvPr/>
          </p:nvSpPr>
          <p:spPr>
            <a:xfrm rot="0">
              <a:off x="682021" y="-57150"/>
              <a:ext cx="2668640" cy="542800"/>
            </a:xfrm>
            <a:prstGeom prst="rect">
              <a:avLst/>
            </a:prstGeom>
          </p:spPr>
          <p:txBody>
            <a:bodyPr anchor="t" rtlCol="false" tIns="0" lIns="0" bIns="0" rIns="0">
              <a:spAutoFit/>
            </a:bodyPr>
            <a:lstStyle/>
            <a:p>
              <a:pPr algn="ctr">
                <a:lnSpc>
                  <a:spcPts val="3402"/>
                </a:lnSpc>
              </a:pPr>
              <a:r>
                <a:rPr lang="en-US" sz="2430">
                  <a:solidFill>
                    <a:srgbClr val="000000"/>
                  </a:solidFill>
                  <a:latin typeface="Barlow Bold"/>
                </a:rPr>
                <a:t>products</a:t>
              </a:r>
            </a:p>
          </p:txBody>
        </p:sp>
        <p:sp>
          <p:nvSpPr>
            <p:cNvPr name="TextBox 60" id="60"/>
            <p:cNvSpPr txBox="true"/>
            <p:nvPr/>
          </p:nvSpPr>
          <p:spPr>
            <a:xfrm rot="0">
              <a:off x="418902" y="1279466"/>
              <a:ext cx="2668640" cy="542800"/>
            </a:xfrm>
            <a:prstGeom prst="rect">
              <a:avLst/>
            </a:prstGeom>
          </p:spPr>
          <p:txBody>
            <a:bodyPr anchor="t" rtlCol="false" tIns="0" lIns="0" bIns="0" rIns="0">
              <a:spAutoFit/>
            </a:bodyPr>
            <a:lstStyle/>
            <a:p>
              <a:pPr>
                <a:lnSpc>
                  <a:spcPts val="3402"/>
                </a:lnSpc>
              </a:pPr>
              <a:r>
                <a:rPr lang="en-US" sz="2430">
                  <a:solidFill>
                    <a:srgbClr val="FAF8F8"/>
                  </a:solidFill>
                  <a:latin typeface="Barlow Bold"/>
                </a:rPr>
                <a:t>FK</a:t>
              </a:r>
            </a:p>
          </p:txBody>
        </p:sp>
      </p:grpSp>
      <p:grpSp>
        <p:nvGrpSpPr>
          <p:cNvPr name="Group 61" id="61"/>
          <p:cNvGrpSpPr/>
          <p:nvPr/>
        </p:nvGrpSpPr>
        <p:grpSpPr>
          <a:xfrm rot="0">
            <a:off x="13898806" y="4292872"/>
            <a:ext cx="37215" cy="1701256"/>
            <a:chOff x="0" y="0"/>
            <a:chExt cx="49620" cy="2268341"/>
          </a:xfrm>
        </p:grpSpPr>
        <p:sp>
          <p:nvSpPr>
            <p:cNvPr name="Freeform 62" id="62"/>
            <p:cNvSpPr/>
            <p:nvPr/>
          </p:nvSpPr>
          <p:spPr>
            <a:xfrm flipH="false" flipV="false" rot="-10800000">
              <a:off x="0" y="1134171"/>
              <a:ext cx="49620" cy="1134171"/>
            </a:xfrm>
            <a:custGeom>
              <a:avLst/>
              <a:gdLst/>
              <a:ahLst/>
              <a:cxnLst/>
              <a:rect r="r" b="b" t="t" l="l"/>
              <a:pathLst>
                <a:path h="1134171" w="49620">
                  <a:moveTo>
                    <a:pt x="0" y="0"/>
                  </a:moveTo>
                  <a:lnTo>
                    <a:pt x="49620" y="0"/>
                  </a:lnTo>
                  <a:lnTo>
                    <a:pt x="49620" y="1134170"/>
                  </a:lnTo>
                  <a:lnTo>
                    <a:pt x="0" y="113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3" id="63"/>
            <p:cNvSpPr/>
            <p:nvPr/>
          </p:nvSpPr>
          <p:spPr>
            <a:xfrm flipH="false" flipV="false" rot="-10800000">
              <a:off x="0" y="0"/>
              <a:ext cx="49620" cy="1134171"/>
            </a:xfrm>
            <a:custGeom>
              <a:avLst/>
              <a:gdLst/>
              <a:ahLst/>
              <a:cxnLst/>
              <a:rect r="r" b="b" t="t" l="l"/>
              <a:pathLst>
                <a:path h="1134171" w="49620">
                  <a:moveTo>
                    <a:pt x="0" y="0"/>
                  </a:moveTo>
                  <a:lnTo>
                    <a:pt x="49620" y="0"/>
                  </a:lnTo>
                  <a:lnTo>
                    <a:pt x="49620" y="1134171"/>
                  </a:lnTo>
                  <a:lnTo>
                    <a:pt x="0" y="1134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64" id="64"/>
          <p:cNvGrpSpPr/>
          <p:nvPr/>
        </p:nvGrpSpPr>
        <p:grpSpPr>
          <a:xfrm rot="0">
            <a:off x="13898806" y="5984603"/>
            <a:ext cx="37215" cy="1701256"/>
            <a:chOff x="0" y="0"/>
            <a:chExt cx="49620" cy="2268341"/>
          </a:xfrm>
        </p:grpSpPr>
        <p:sp>
          <p:nvSpPr>
            <p:cNvPr name="Freeform 65" id="65"/>
            <p:cNvSpPr/>
            <p:nvPr/>
          </p:nvSpPr>
          <p:spPr>
            <a:xfrm flipH="false" flipV="false" rot="-10800000">
              <a:off x="0" y="1134171"/>
              <a:ext cx="49620" cy="1134171"/>
            </a:xfrm>
            <a:custGeom>
              <a:avLst/>
              <a:gdLst/>
              <a:ahLst/>
              <a:cxnLst/>
              <a:rect r="r" b="b" t="t" l="l"/>
              <a:pathLst>
                <a:path h="1134171" w="49620">
                  <a:moveTo>
                    <a:pt x="0" y="0"/>
                  </a:moveTo>
                  <a:lnTo>
                    <a:pt x="49620" y="0"/>
                  </a:lnTo>
                  <a:lnTo>
                    <a:pt x="49620" y="1134170"/>
                  </a:lnTo>
                  <a:lnTo>
                    <a:pt x="0" y="113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6" id="66"/>
            <p:cNvSpPr/>
            <p:nvPr/>
          </p:nvSpPr>
          <p:spPr>
            <a:xfrm flipH="false" flipV="false" rot="-10800000">
              <a:off x="0" y="0"/>
              <a:ext cx="49620" cy="1134171"/>
            </a:xfrm>
            <a:custGeom>
              <a:avLst/>
              <a:gdLst/>
              <a:ahLst/>
              <a:cxnLst/>
              <a:rect r="r" b="b" t="t" l="l"/>
              <a:pathLst>
                <a:path h="1134171" w="49620">
                  <a:moveTo>
                    <a:pt x="0" y="0"/>
                  </a:moveTo>
                  <a:lnTo>
                    <a:pt x="49620" y="0"/>
                  </a:lnTo>
                  <a:lnTo>
                    <a:pt x="49620" y="1134171"/>
                  </a:lnTo>
                  <a:lnTo>
                    <a:pt x="0" y="1134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67" id="67"/>
          <p:cNvGrpSpPr/>
          <p:nvPr/>
        </p:nvGrpSpPr>
        <p:grpSpPr>
          <a:xfrm rot="0">
            <a:off x="13898806" y="6620671"/>
            <a:ext cx="37215" cy="1701256"/>
            <a:chOff x="0" y="0"/>
            <a:chExt cx="49620" cy="2268341"/>
          </a:xfrm>
        </p:grpSpPr>
        <p:sp>
          <p:nvSpPr>
            <p:cNvPr name="Freeform 68" id="68"/>
            <p:cNvSpPr/>
            <p:nvPr/>
          </p:nvSpPr>
          <p:spPr>
            <a:xfrm flipH="false" flipV="false" rot="-10800000">
              <a:off x="0" y="1134171"/>
              <a:ext cx="49620" cy="1134171"/>
            </a:xfrm>
            <a:custGeom>
              <a:avLst/>
              <a:gdLst/>
              <a:ahLst/>
              <a:cxnLst/>
              <a:rect r="r" b="b" t="t" l="l"/>
              <a:pathLst>
                <a:path h="1134171" w="49620">
                  <a:moveTo>
                    <a:pt x="0" y="0"/>
                  </a:moveTo>
                  <a:lnTo>
                    <a:pt x="49620" y="0"/>
                  </a:lnTo>
                  <a:lnTo>
                    <a:pt x="49620" y="1134170"/>
                  </a:lnTo>
                  <a:lnTo>
                    <a:pt x="0" y="113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9" id="69"/>
            <p:cNvSpPr/>
            <p:nvPr/>
          </p:nvSpPr>
          <p:spPr>
            <a:xfrm flipH="false" flipV="false" rot="-10800000">
              <a:off x="0" y="0"/>
              <a:ext cx="49620" cy="1134171"/>
            </a:xfrm>
            <a:custGeom>
              <a:avLst/>
              <a:gdLst/>
              <a:ahLst/>
              <a:cxnLst/>
              <a:rect r="r" b="b" t="t" l="l"/>
              <a:pathLst>
                <a:path h="1134171" w="49620">
                  <a:moveTo>
                    <a:pt x="0" y="0"/>
                  </a:moveTo>
                  <a:lnTo>
                    <a:pt x="49620" y="0"/>
                  </a:lnTo>
                  <a:lnTo>
                    <a:pt x="49620" y="1134171"/>
                  </a:lnTo>
                  <a:lnTo>
                    <a:pt x="0" y="1134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70" id="70"/>
          <p:cNvSpPr/>
          <p:nvPr/>
        </p:nvSpPr>
        <p:spPr>
          <a:xfrm flipH="false" flipV="false" rot="5400000">
            <a:off x="13418562" y="3574243"/>
            <a:ext cx="30547" cy="698228"/>
          </a:xfrm>
          <a:custGeom>
            <a:avLst/>
            <a:gdLst/>
            <a:ahLst/>
            <a:cxnLst/>
            <a:rect r="r" b="b" t="t" l="l"/>
            <a:pathLst>
              <a:path h="698228" w="30547">
                <a:moveTo>
                  <a:pt x="0" y="0"/>
                </a:moveTo>
                <a:lnTo>
                  <a:pt x="30548" y="0"/>
                </a:lnTo>
                <a:lnTo>
                  <a:pt x="30548" y="698228"/>
                </a:lnTo>
                <a:lnTo>
                  <a:pt x="0" y="698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1" id="71"/>
          <p:cNvGrpSpPr/>
          <p:nvPr/>
        </p:nvGrpSpPr>
        <p:grpSpPr>
          <a:xfrm rot="0">
            <a:off x="10668328" y="3132995"/>
            <a:ext cx="2824150" cy="2364027"/>
            <a:chOff x="0" y="0"/>
            <a:chExt cx="3765533" cy="3152036"/>
          </a:xfrm>
        </p:grpSpPr>
        <p:grpSp>
          <p:nvGrpSpPr>
            <p:cNvPr name="Group 72" id="72"/>
            <p:cNvGrpSpPr/>
            <p:nvPr/>
          </p:nvGrpSpPr>
          <p:grpSpPr>
            <a:xfrm rot="0">
              <a:off x="0" y="0"/>
              <a:ext cx="3478036" cy="3152036"/>
              <a:chOff x="0" y="0"/>
              <a:chExt cx="732501" cy="663842"/>
            </a:xfrm>
          </p:grpSpPr>
          <p:sp>
            <p:nvSpPr>
              <p:cNvPr name="Freeform 73" id="73"/>
              <p:cNvSpPr/>
              <p:nvPr/>
            </p:nvSpPr>
            <p:spPr>
              <a:xfrm flipH="false" flipV="false" rot="0">
                <a:off x="0" y="0"/>
                <a:ext cx="732501" cy="663842"/>
              </a:xfrm>
              <a:custGeom>
                <a:avLst/>
                <a:gdLst/>
                <a:ahLst/>
                <a:cxnLst/>
                <a:rect r="r" b="b" t="t" l="l"/>
                <a:pathLst>
                  <a:path h="663842" w="732501">
                    <a:moveTo>
                      <a:pt x="0" y="0"/>
                    </a:moveTo>
                    <a:lnTo>
                      <a:pt x="732501" y="0"/>
                    </a:lnTo>
                    <a:lnTo>
                      <a:pt x="732501" y="663842"/>
                    </a:lnTo>
                    <a:lnTo>
                      <a:pt x="0" y="663842"/>
                    </a:lnTo>
                    <a:close/>
                  </a:path>
                </a:pathLst>
              </a:custGeom>
              <a:solidFill>
                <a:srgbClr val="577CA0"/>
              </a:solidFill>
            </p:spPr>
          </p:sp>
          <p:sp>
            <p:nvSpPr>
              <p:cNvPr name="TextBox 74" id="74"/>
              <p:cNvSpPr txBox="true"/>
              <p:nvPr/>
            </p:nvSpPr>
            <p:spPr>
              <a:xfrm>
                <a:off x="0" y="28575"/>
                <a:ext cx="732501" cy="635267"/>
              </a:xfrm>
              <a:prstGeom prst="rect">
                <a:avLst/>
              </a:prstGeom>
            </p:spPr>
            <p:txBody>
              <a:bodyPr anchor="ctr" rtlCol="false" tIns="40635" lIns="40635" bIns="40635" rIns="40635"/>
              <a:lstStyle/>
              <a:p>
                <a:pPr algn="ctr">
                  <a:lnSpc>
                    <a:spcPts val="1605"/>
                  </a:lnSpc>
                </a:pPr>
              </a:p>
            </p:txBody>
          </p:sp>
        </p:grpSp>
        <p:sp>
          <p:nvSpPr>
            <p:cNvPr name="TextBox 75" id="75"/>
            <p:cNvSpPr txBox="true"/>
            <p:nvPr/>
          </p:nvSpPr>
          <p:spPr>
            <a:xfrm rot="0">
              <a:off x="1191037" y="725668"/>
              <a:ext cx="2574496" cy="2159923"/>
            </a:xfrm>
            <a:prstGeom prst="rect">
              <a:avLst/>
            </a:prstGeom>
          </p:spPr>
          <p:txBody>
            <a:bodyPr anchor="t" rtlCol="false" tIns="0" lIns="0" bIns="0" rIns="0">
              <a:spAutoFit/>
            </a:bodyPr>
            <a:lstStyle/>
            <a:p>
              <a:pPr>
                <a:lnSpc>
                  <a:spcPts val="3282"/>
                </a:lnSpc>
              </a:pPr>
              <a:r>
                <a:rPr lang="en-US" sz="2344">
                  <a:solidFill>
                    <a:srgbClr val="FAF8F8"/>
                  </a:solidFill>
                  <a:latin typeface="Barlow Bold"/>
                </a:rPr>
                <a:t>id</a:t>
              </a:r>
            </a:p>
            <a:p>
              <a:pPr>
                <a:lnSpc>
                  <a:spcPts val="3282"/>
                </a:lnSpc>
              </a:pPr>
              <a:r>
                <a:rPr lang="en-US" sz="2344">
                  <a:solidFill>
                    <a:srgbClr val="FAF8F8"/>
                  </a:solidFill>
                  <a:latin typeface="Barlow Bold"/>
                </a:rPr>
                <a:t>name</a:t>
              </a:r>
            </a:p>
            <a:p>
              <a:pPr>
                <a:lnSpc>
                  <a:spcPts val="3282"/>
                </a:lnSpc>
              </a:pPr>
              <a:r>
                <a:rPr lang="en-US" sz="2344">
                  <a:solidFill>
                    <a:srgbClr val="FAF8F8"/>
                  </a:solidFill>
                  <a:latin typeface="Barlow Bold"/>
                </a:rPr>
                <a:t>description </a:t>
              </a:r>
            </a:p>
            <a:p>
              <a:pPr>
                <a:lnSpc>
                  <a:spcPts val="3282"/>
                </a:lnSpc>
              </a:pPr>
              <a:r>
                <a:rPr lang="en-US" sz="2344">
                  <a:solidFill>
                    <a:srgbClr val="FAF8F8"/>
                  </a:solidFill>
                  <a:latin typeface="Barlow Bold"/>
                </a:rPr>
                <a:t>status</a:t>
              </a:r>
            </a:p>
          </p:txBody>
        </p:sp>
        <p:sp>
          <p:nvSpPr>
            <p:cNvPr name="TextBox 76" id="76"/>
            <p:cNvSpPr txBox="true"/>
            <p:nvPr/>
          </p:nvSpPr>
          <p:spPr>
            <a:xfrm rot="0">
              <a:off x="404124" y="713756"/>
              <a:ext cx="2574496" cy="516142"/>
            </a:xfrm>
            <a:prstGeom prst="rect">
              <a:avLst/>
            </a:prstGeom>
          </p:spPr>
          <p:txBody>
            <a:bodyPr anchor="t" rtlCol="false" tIns="0" lIns="0" bIns="0" rIns="0">
              <a:spAutoFit/>
            </a:bodyPr>
            <a:lstStyle/>
            <a:p>
              <a:pPr>
                <a:lnSpc>
                  <a:spcPts val="3282"/>
                </a:lnSpc>
              </a:pPr>
              <a:r>
                <a:rPr lang="en-US" sz="2344">
                  <a:solidFill>
                    <a:srgbClr val="FAF8F8"/>
                  </a:solidFill>
                  <a:latin typeface="Barlow Bold"/>
                </a:rPr>
                <a:t>PK</a:t>
              </a:r>
            </a:p>
          </p:txBody>
        </p:sp>
        <p:sp>
          <p:nvSpPr>
            <p:cNvPr name="TextBox 77" id="77"/>
            <p:cNvSpPr txBox="true"/>
            <p:nvPr/>
          </p:nvSpPr>
          <p:spPr>
            <a:xfrm rot="0">
              <a:off x="451770" y="190462"/>
              <a:ext cx="2574496" cy="516142"/>
            </a:xfrm>
            <a:prstGeom prst="rect">
              <a:avLst/>
            </a:prstGeom>
          </p:spPr>
          <p:txBody>
            <a:bodyPr anchor="t" rtlCol="false" tIns="0" lIns="0" bIns="0" rIns="0">
              <a:spAutoFit/>
            </a:bodyPr>
            <a:lstStyle/>
            <a:p>
              <a:pPr algn="ctr">
                <a:lnSpc>
                  <a:spcPts val="3282"/>
                </a:lnSpc>
              </a:pPr>
              <a:r>
                <a:rPr lang="en-US" sz="2344">
                  <a:solidFill>
                    <a:srgbClr val="000000"/>
                  </a:solidFill>
                  <a:latin typeface="Barlow Bold"/>
                </a:rPr>
                <a:t>categories</a:t>
              </a:r>
            </a:p>
          </p:txBody>
        </p:sp>
      </p:grpSp>
      <p:sp>
        <p:nvSpPr>
          <p:cNvPr name="Freeform 78" id="78"/>
          <p:cNvSpPr/>
          <p:nvPr/>
        </p:nvSpPr>
        <p:spPr>
          <a:xfrm flipH="false" flipV="false" rot="-10800000">
            <a:off x="13782950" y="3908084"/>
            <a:ext cx="37215" cy="850628"/>
          </a:xfrm>
          <a:custGeom>
            <a:avLst/>
            <a:gdLst/>
            <a:ahLst/>
            <a:cxnLst/>
            <a:rect r="r" b="b" t="t" l="l"/>
            <a:pathLst>
              <a:path h="850628" w="37215">
                <a:moveTo>
                  <a:pt x="0" y="0"/>
                </a:moveTo>
                <a:lnTo>
                  <a:pt x="37215" y="0"/>
                </a:lnTo>
                <a:lnTo>
                  <a:pt x="37215" y="850627"/>
                </a:lnTo>
                <a:lnTo>
                  <a:pt x="0" y="8506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9" id="79"/>
          <p:cNvSpPr/>
          <p:nvPr/>
        </p:nvSpPr>
        <p:spPr>
          <a:xfrm flipH="false" flipV="false" rot="0">
            <a:off x="3008643" y="3350158"/>
            <a:ext cx="231703" cy="249143"/>
          </a:xfrm>
          <a:custGeom>
            <a:avLst/>
            <a:gdLst/>
            <a:ahLst/>
            <a:cxnLst/>
            <a:rect r="r" b="b" t="t" l="l"/>
            <a:pathLst>
              <a:path h="249143" w="231703">
                <a:moveTo>
                  <a:pt x="0" y="0"/>
                </a:moveTo>
                <a:lnTo>
                  <a:pt x="231703" y="0"/>
                </a:lnTo>
                <a:lnTo>
                  <a:pt x="231703" y="249144"/>
                </a:lnTo>
                <a:lnTo>
                  <a:pt x="0" y="249144"/>
                </a:lnTo>
                <a:lnTo>
                  <a:pt x="0" y="0"/>
                </a:lnTo>
                <a:close/>
              </a:path>
            </a:pathLst>
          </a:custGeom>
          <a:blipFill>
            <a:blip r:embed="rId7"/>
            <a:stretch>
              <a:fillRect l="0" t="0" r="0" b="0"/>
            </a:stretch>
          </a:blipFill>
        </p:spPr>
      </p:sp>
      <p:sp>
        <p:nvSpPr>
          <p:cNvPr name="Freeform 80" id="80"/>
          <p:cNvSpPr/>
          <p:nvPr/>
        </p:nvSpPr>
        <p:spPr>
          <a:xfrm flipH="false" flipV="false" rot="0">
            <a:off x="3245701" y="7393313"/>
            <a:ext cx="231703" cy="249143"/>
          </a:xfrm>
          <a:custGeom>
            <a:avLst/>
            <a:gdLst/>
            <a:ahLst/>
            <a:cxnLst/>
            <a:rect r="r" b="b" t="t" l="l"/>
            <a:pathLst>
              <a:path h="249143" w="231703">
                <a:moveTo>
                  <a:pt x="0" y="0"/>
                </a:moveTo>
                <a:lnTo>
                  <a:pt x="231703" y="0"/>
                </a:lnTo>
                <a:lnTo>
                  <a:pt x="231703" y="249143"/>
                </a:lnTo>
                <a:lnTo>
                  <a:pt x="0" y="249143"/>
                </a:lnTo>
                <a:lnTo>
                  <a:pt x="0" y="0"/>
                </a:lnTo>
                <a:close/>
              </a:path>
            </a:pathLst>
          </a:custGeom>
          <a:blipFill>
            <a:blip r:embed="rId7"/>
            <a:stretch>
              <a:fillRect l="0" t="0" r="0" b="0"/>
            </a:stretch>
          </a:blipFill>
        </p:spPr>
      </p:sp>
      <p:sp>
        <p:nvSpPr>
          <p:cNvPr name="Freeform 81" id="81"/>
          <p:cNvSpPr/>
          <p:nvPr/>
        </p:nvSpPr>
        <p:spPr>
          <a:xfrm flipH="false" flipV="false" rot="0">
            <a:off x="6715731" y="4103304"/>
            <a:ext cx="231703" cy="249143"/>
          </a:xfrm>
          <a:custGeom>
            <a:avLst/>
            <a:gdLst/>
            <a:ahLst/>
            <a:cxnLst/>
            <a:rect r="r" b="b" t="t" l="l"/>
            <a:pathLst>
              <a:path h="249143" w="231703">
                <a:moveTo>
                  <a:pt x="0" y="0"/>
                </a:moveTo>
                <a:lnTo>
                  <a:pt x="231703" y="0"/>
                </a:lnTo>
                <a:lnTo>
                  <a:pt x="231703" y="249144"/>
                </a:lnTo>
                <a:lnTo>
                  <a:pt x="0" y="249144"/>
                </a:lnTo>
                <a:lnTo>
                  <a:pt x="0" y="0"/>
                </a:lnTo>
                <a:close/>
              </a:path>
            </a:pathLst>
          </a:custGeom>
          <a:blipFill>
            <a:blip r:embed="rId7"/>
            <a:stretch>
              <a:fillRect l="0" t="0" r="0" b="0"/>
            </a:stretch>
          </a:blipFill>
        </p:spPr>
      </p:sp>
      <p:sp>
        <p:nvSpPr>
          <p:cNvPr name="Freeform 82" id="82"/>
          <p:cNvSpPr/>
          <p:nvPr/>
        </p:nvSpPr>
        <p:spPr>
          <a:xfrm flipH="false" flipV="false" rot="0">
            <a:off x="11829650" y="7274490"/>
            <a:ext cx="231703" cy="249143"/>
          </a:xfrm>
          <a:custGeom>
            <a:avLst/>
            <a:gdLst/>
            <a:ahLst/>
            <a:cxnLst/>
            <a:rect r="r" b="b" t="t" l="l"/>
            <a:pathLst>
              <a:path h="249143" w="231703">
                <a:moveTo>
                  <a:pt x="0" y="0"/>
                </a:moveTo>
                <a:lnTo>
                  <a:pt x="231703" y="0"/>
                </a:lnTo>
                <a:lnTo>
                  <a:pt x="231703" y="249143"/>
                </a:lnTo>
                <a:lnTo>
                  <a:pt x="0" y="249143"/>
                </a:lnTo>
                <a:lnTo>
                  <a:pt x="0" y="0"/>
                </a:lnTo>
                <a:close/>
              </a:path>
            </a:pathLst>
          </a:custGeom>
          <a:blipFill>
            <a:blip r:embed="rId7"/>
            <a:stretch>
              <a:fillRect l="0" t="0" r="0" b="0"/>
            </a:stretch>
          </a:blipFill>
        </p:spPr>
      </p:sp>
      <p:sp>
        <p:nvSpPr>
          <p:cNvPr name="Freeform 83" id="83"/>
          <p:cNvSpPr/>
          <p:nvPr/>
        </p:nvSpPr>
        <p:spPr>
          <a:xfrm flipH="false" flipV="false" rot="0">
            <a:off x="11829650" y="3783512"/>
            <a:ext cx="231703" cy="249143"/>
          </a:xfrm>
          <a:custGeom>
            <a:avLst/>
            <a:gdLst/>
            <a:ahLst/>
            <a:cxnLst/>
            <a:rect r="r" b="b" t="t" l="l"/>
            <a:pathLst>
              <a:path h="249143" w="231703">
                <a:moveTo>
                  <a:pt x="0" y="0"/>
                </a:moveTo>
                <a:lnTo>
                  <a:pt x="231703" y="0"/>
                </a:lnTo>
                <a:lnTo>
                  <a:pt x="231703" y="249143"/>
                </a:lnTo>
                <a:lnTo>
                  <a:pt x="0" y="249143"/>
                </a:lnTo>
                <a:lnTo>
                  <a:pt x="0" y="0"/>
                </a:lnTo>
                <a:close/>
              </a:path>
            </a:pathLst>
          </a:custGeom>
          <a:blipFill>
            <a:blip r:embed="rId7"/>
            <a:stretch>
              <a:fillRect l="0" t="0" r="0" b="0"/>
            </a:stretch>
          </a:blipFill>
        </p:spPr>
      </p:sp>
      <p:sp>
        <p:nvSpPr>
          <p:cNvPr name="Freeform 84" id="84"/>
          <p:cNvSpPr/>
          <p:nvPr/>
        </p:nvSpPr>
        <p:spPr>
          <a:xfrm flipH="false" flipV="false" rot="0">
            <a:off x="15563715" y="4200456"/>
            <a:ext cx="231703" cy="249143"/>
          </a:xfrm>
          <a:custGeom>
            <a:avLst/>
            <a:gdLst/>
            <a:ahLst/>
            <a:cxnLst/>
            <a:rect r="r" b="b" t="t" l="l"/>
            <a:pathLst>
              <a:path h="249143" w="231703">
                <a:moveTo>
                  <a:pt x="0" y="0"/>
                </a:moveTo>
                <a:lnTo>
                  <a:pt x="231703" y="0"/>
                </a:lnTo>
                <a:lnTo>
                  <a:pt x="231703" y="249143"/>
                </a:lnTo>
                <a:lnTo>
                  <a:pt x="0" y="249143"/>
                </a:lnTo>
                <a:lnTo>
                  <a:pt x="0" y="0"/>
                </a:lnTo>
                <a:close/>
              </a:path>
            </a:pathLst>
          </a:custGeom>
          <a:blipFill>
            <a:blip r:embed="rId7"/>
            <a:stretch>
              <a:fillRect l="0" t="0" r="0" b="0"/>
            </a:stretch>
          </a:blipFill>
        </p:spPr>
      </p:sp>
      <p:sp>
        <p:nvSpPr>
          <p:cNvPr name="Freeform 85" id="85"/>
          <p:cNvSpPr/>
          <p:nvPr/>
        </p:nvSpPr>
        <p:spPr>
          <a:xfrm flipH="false" flipV="false" rot="0">
            <a:off x="12771857" y="7702843"/>
            <a:ext cx="236233" cy="254014"/>
          </a:xfrm>
          <a:custGeom>
            <a:avLst/>
            <a:gdLst/>
            <a:ahLst/>
            <a:cxnLst/>
            <a:rect r="r" b="b" t="t" l="l"/>
            <a:pathLst>
              <a:path h="254014" w="236233">
                <a:moveTo>
                  <a:pt x="0" y="0"/>
                </a:moveTo>
                <a:lnTo>
                  <a:pt x="236233" y="0"/>
                </a:lnTo>
                <a:lnTo>
                  <a:pt x="236233" y="254014"/>
                </a:lnTo>
                <a:lnTo>
                  <a:pt x="0" y="254014"/>
                </a:lnTo>
                <a:lnTo>
                  <a:pt x="0" y="0"/>
                </a:lnTo>
                <a:close/>
              </a:path>
            </a:pathLst>
          </a:custGeom>
          <a:blipFill>
            <a:blip r:embed="rId8"/>
            <a:stretch>
              <a:fillRect l="0" t="0" r="0" b="0"/>
            </a:stretch>
          </a:blipFill>
        </p:spPr>
      </p:sp>
      <p:sp>
        <p:nvSpPr>
          <p:cNvPr name="Freeform 86" id="86"/>
          <p:cNvSpPr/>
          <p:nvPr/>
        </p:nvSpPr>
        <p:spPr>
          <a:xfrm flipH="false" flipV="false" rot="0">
            <a:off x="13113297" y="8164372"/>
            <a:ext cx="236233" cy="254014"/>
          </a:xfrm>
          <a:custGeom>
            <a:avLst/>
            <a:gdLst/>
            <a:ahLst/>
            <a:cxnLst/>
            <a:rect r="r" b="b" t="t" l="l"/>
            <a:pathLst>
              <a:path h="254014" w="236233">
                <a:moveTo>
                  <a:pt x="0" y="0"/>
                </a:moveTo>
                <a:lnTo>
                  <a:pt x="236233" y="0"/>
                </a:lnTo>
                <a:lnTo>
                  <a:pt x="236233" y="254014"/>
                </a:lnTo>
                <a:lnTo>
                  <a:pt x="0" y="254014"/>
                </a:lnTo>
                <a:lnTo>
                  <a:pt x="0" y="0"/>
                </a:lnTo>
                <a:close/>
              </a:path>
            </a:pathLst>
          </a:custGeom>
          <a:blipFill>
            <a:blip r:embed="rId8"/>
            <a:stretch>
              <a:fillRect l="0" t="0" r="0" b="0"/>
            </a:stretch>
          </a:blipFill>
        </p:spPr>
      </p:sp>
      <p:sp>
        <p:nvSpPr>
          <p:cNvPr name="Freeform 87" id="87"/>
          <p:cNvSpPr/>
          <p:nvPr/>
        </p:nvSpPr>
        <p:spPr>
          <a:xfrm flipH="false" flipV="false" rot="0">
            <a:off x="16994492" y="4606505"/>
            <a:ext cx="236233" cy="254014"/>
          </a:xfrm>
          <a:custGeom>
            <a:avLst/>
            <a:gdLst/>
            <a:ahLst/>
            <a:cxnLst/>
            <a:rect r="r" b="b" t="t" l="l"/>
            <a:pathLst>
              <a:path h="254014" w="236233">
                <a:moveTo>
                  <a:pt x="0" y="0"/>
                </a:moveTo>
                <a:lnTo>
                  <a:pt x="236233" y="0"/>
                </a:lnTo>
                <a:lnTo>
                  <a:pt x="236233" y="254014"/>
                </a:lnTo>
                <a:lnTo>
                  <a:pt x="0" y="254014"/>
                </a:lnTo>
                <a:lnTo>
                  <a:pt x="0" y="0"/>
                </a:lnTo>
                <a:close/>
              </a:path>
            </a:pathLst>
          </a:custGeom>
          <a:blipFill>
            <a:blip r:embed="rId8"/>
            <a:stretch>
              <a:fillRect l="0" t="0" r="0" b="0"/>
            </a:stretch>
          </a:blipFill>
        </p:spPr>
      </p:sp>
      <p:sp>
        <p:nvSpPr>
          <p:cNvPr name="Freeform 88" id="88"/>
          <p:cNvSpPr/>
          <p:nvPr/>
        </p:nvSpPr>
        <p:spPr>
          <a:xfrm flipH="false" flipV="false" rot="0">
            <a:off x="7941916" y="4523856"/>
            <a:ext cx="236233" cy="254014"/>
          </a:xfrm>
          <a:custGeom>
            <a:avLst/>
            <a:gdLst/>
            <a:ahLst/>
            <a:cxnLst/>
            <a:rect r="r" b="b" t="t" l="l"/>
            <a:pathLst>
              <a:path h="254014" w="236233">
                <a:moveTo>
                  <a:pt x="0" y="0"/>
                </a:moveTo>
                <a:lnTo>
                  <a:pt x="236233" y="0"/>
                </a:lnTo>
                <a:lnTo>
                  <a:pt x="236233" y="254014"/>
                </a:lnTo>
                <a:lnTo>
                  <a:pt x="0" y="254014"/>
                </a:lnTo>
                <a:lnTo>
                  <a:pt x="0" y="0"/>
                </a:lnTo>
                <a:close/>
              </a:path>
            </a:pathLst>
          </a:custGeom>
          <a:blipFill>
            <a:blip r:embed="rId8"/>
            <a:stretch>
              <a:fillRect l="0" t="0" r="0" b="0"/>
            </a:stretch>
          </a:blipFill>
        </p:spPr>
      </p:sp>
      <p:grpSp>
        <p:nvGrpSpPr>
          <p:cNvPr name="Group 89" id="89"/>
          <p:cNvGrpSpPr/>
          <p:nvPr/>
        </p:nvGrpSpPr>
        <p:grpSpPr>
          <a:xfrm rot="0">
            <a:off x="14744700" y="9404846"/>
            <a:ext cx="2514600" cy="260350"/>
            <a:chOff x="0" y="0"/>
            <a:chExt cx="662281" cy="68570"/>
          </a:xfrm>
        </p:grpSpPr>
        <p:sp>
          <p:nvSpPr>
            <p:cNvPr name="Freeform 90" id="90"/>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91" id="91"/>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92" id="92"/>
          <p:cNvSpPr txBox="true"/>
          <p:nvPr/>
        </p:nvSpPr>
        <p:spPr>
          <a:xfrm rot="0">
            <a:off x="3008643" y="1119675"/>
            <a:ext cx="12219230" cy="1345435"/>
          </a:xfrm>
          <a:prstGeom prst="rect">
            <a:avLst/>
          </a:prstGeom>
        </p:spPr>
        <p:txBody>
          <a:bodyPr anchor="t" rtlCol="false" tIns="0" lIns="0" bIns="0" rIns="0">
            <a:spAutoFit/>
          </a:bodyPr>
          <a:lstStyle/>
          <a:p>
            <a:pPr algn="ctr" marL="0" indent="0" lvl="0">
              <a:lnSpc>
                <a:spcPts val="4795"/>
              </a:lnSpc>
            </a:pPr>
            <a:r>
              <a:rPr lang="en-US" sz="5512" spc="297">
                <a:solidFill>
                  <a:srgbClr val="59738D"/>
                </a:solidFill>
                <a:latin typeface="Codec Pro ExtraBold Bold"/>
              </a:rPr>
              <a:t>E.R. DIAGRAM FOR CORNERCUP POINT OF SALE (POS) SYSTEM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148184" y="6970681"/>
            <a:ext cx="5847798" cy="1320203"/>
          </a:xfrm>
          <a:custGeom>
            <a:avLst/>
            <a:gdLst/>
            <a:ahLst/>
            <a:cxnLst/>
            <a:rect r="r" b="b" t="t" l="l"/>
            <a:pathLst>
              <a:path h="1320203" w="5847798">
                <a:moveTo>
                  <a:pt x="0" y="0"/>
                </a:moveTo>
                <a:lnTo>
                  <a:pt x="5847799" y="0"/>
                </a:lnTo>
                <a:lnTo>
                  <a:pt x="5847799" y="1320203"/>
                </a:lnTo>
                <a:lnTo>
                  <a:pt x="0" y="1320203"/>
                </a:lnTo>
                <a:lnTo>
                  <a:pt x="0" y="0"/>
                </a:lnTo>
                <a:close/>
              </a:path>
            </a:pathLst>
          </a:custGeom>
          <a:blipFill>
            <a:blip r:embed="rId6">
              <a:extLst>
                <a:ext uri="{96DAC541-7B7A-43D3-8B79-37D633B846F1}">
                  <asvg:svgBlip xmlns:asvg="http://schemas.microsoft.com/office/drawing/2016/SVG/main" r:embed="rId7"/>
                </a:ext>
              </a:extLst>
            </a:blip>
            <a:stretch>
              <a:fillRect l="-1997" t="-2783" r="0" b="0"/>
            </a:stretch>
          </a:blipFill>
        </p:spPr>
      </p:sp>
      <p:sp>
        <p:nvSpPr>
          <p:cNvPr name="TextBox 15" id="15"/>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6" id="16"/>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7" id="17"/>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8" id="18"/>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9" id="19"/>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0" id="20"/>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1" id="21"/>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2" id="22"/>
          <p:cNvSpPr txBox="true"/>
          <p:nvPr/>
        </p:nvSpPr>
        <p:spPr>
          <a:xfrm rot="0">
            <a:off x="3849002" y="72402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3" id="23"/>
          <p:cNvSpPr txBox="true"/>
          <p:nvPr/>
        </p:nvSpPr>
        <p:spPr>
          <a:xfrm rot="0">
            <a:off x="5205479" y="3188594"/>
            <a:ext cx="2174878"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4" id="24"/>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5" id="25"/>
          <p:cNvSpPr txBox="true"/>
          <p:nvPr/>
        </p:nvSpPr>
        <p:spPr>
          <a:xfrm rot="0">
            <a:off x="5253104" y="4877848"/>
            <a:ext cx="212725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6" id="26"/>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7" id="27"/>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Freeform 28" id="28"/>
          <p:cNvSpPr/>
          <p:nvPr/>
        </p:nvSpPr>
        <p:spPr>
          <a:xfrm flipH="false" flipV="false" rot="0">
            <a:off x="9742860" y="7661925"/>
            <a:ext cx="943675" cy="943675"/>
          </a:xfrm>
          <a:custGeom>
            <a:avLst/>
            <a:gdLst/>
            <a:ahLst/>
            <a:cxnLst/>
            <a:rect r="r" b="b" t="t" l="l"/>
            <a:pathLst>
              <a:path h="943675" w="943675">
                <a:moveTo>
                  <a:pt x="0" y="0"/>
                </a:moveTo>
                <a:lnTo>
                  <a:pt x="943675" y="0"/>
                </a:lnTo>
                <a:lnTo>
                  <a:pt x="943675" y="943675"/>
                </a:lnTo>
                <a:lnTo>
                  <a:pt x="0" y="943675"/>
                </a:lnTo>
                <a:lnTo>
                  <a:pt x="0" y="0"/>
                </a:lnTo>
                <a:close/>
              </a:path>
            </a:pathLst>
          </a:custGeom>
          <a:blipFill>
            <a:blip r:embed="rId8"/>
            <a:stretch>
              <a:fillRect l="0" t="0" r="0" b="0"/>
            </a:stretch>
          </a:blipFill>
        </p:spPr>
      </p:sp>
      <p:sp>
        <p:nvSpPr>
          <p:cNvPr name="TextBox 29" id="29"/>
          <p:cNvSpPr txBox="true"/>
          <p:nvPr/>
        </p:nvSpPr>
        <p:spPr>
          <a:xfrm rot="0">
            <a:off x="5253104" y="743360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21409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80403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72044" y="3367169"/>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908713" y="3694902"/>
            <a:ext cx="4266458" cy="4954597"/>
          </a:xfrm>
          <a:custGeom>
            <a:avLst/>
            <a:gdLst/>
            <a:ahLst/>
            <a:cxnLst/>
            <a:rect r="r" b="b" t="t" l="l"/>
            <a:pathLst>
              <a:path h="4954597" w="4266458">
                <a:moveTo>
                  <a:pt x="0" y="0"/>
                </a:moveTo>
                <a:lnTo>
                  <a:pt x="4266459" y="0"/>
                </a:lnTo>
                <a:lnTo>
                  <a:pt x="4266459" y="4954596"/>
                </a:lnTo>
                <a:lnTo>
                  <a:pt x="0" y="4954596"/>
                </a:lnTo>
                <a:lnTo>
                  <a:pt x="0" y="0"/>
                </a:lnTo>
                <a:close/>
              </a:path>
            </a:pathLst>
          </a:custGeom>
          <a:blipFill>
            <a:blip r:embed="rId7"/>
            <a:stretch>
              <a:fillRect l="0" t="0" r="0" b="0"/>
            </a:stretch>
          </a:blipFill>
        </p:spPr>
      </p:sp>
      <p:sp>
        <p:nvSpPr>
          <p:cNvPr name="TextBox 7" id="7"/>
          <p:cNvSpPr txBox="true"/>
          <p:nvPr/>
        </p:nvSpPr>
        <p:spPr>
          <a:xfrm rot="0">
            <a:off x="1028700" y="3804986"/>
            <a:ext cx="8426788" cy="3590291"/>
          </a:xfrm>
          <a:prstGeom prst="rect">
            <a:avLst/>
          </a:prstGeom>
        </p:spPr>
        <p:txBody>
          <a:bodyPr anchor="t" rtlCol="false" tIns="0" lIns="0" bIns="0" rIns="0">
            <a:spAutoFit/>
          </a:bodyPr>
          <a:lstStyle/>
          <a:p>
            <a:pPr algn="just">
              <a:lnSpc>
                <a:spcPts val="4759"/>
              </a:lnSpc>
            </a:pPr>
            <a:r>
              <a:rPr lang="en-US" sz="3399">
                <a:solidFill>
                  <a:srgbClr val="000000"/>
                </a:solidFill>
                <a:latin typeface="Barlow"/>
              </a:rPr>
              <a:t>Our PHP-based Simple POS System utilizes a MySQL database with a well-organized structure. We've created a database named "pos_system_php" consisting of six key tables, each serving a distinct purpose in the seamless functioning of the system:</a:t>
            </a:r>
          </a:p>
        </p:txBody>
      </p:sp>
      <p:sp>
        <p:nvSpPr>
          <p:cNvPr name="TextBox 8" id="8"/>
          <p:cNvSpPr txBox="true"/>
          <p:nvPr/>
        </p:nvSpPr>
        <p:spPr>
          <a:xfrm rot="0">
            <a:off x="1684527" y="7716366"/>
            <a:ext cx="4741667" cy="1790066"/>
          </a:xfrm>
          <a:prstGeom prst="rect">
            <a:avLst/>
          </a:prstGeom>
        </p:spPr>
        <p:txBody>
          <a:bodyPr anchor="t" rtlCol="false" tIns="0" lIns="0" bIns="0" rIns="0">
            <a:spAutoFit/>
          </a:bodyPr>
          <a:lstStyle/>
          <a:p>
            <a:pPr algn="just" marL="734055" indent="-367027" lvl="1">
              <a:lnSpc>
                <a:spcPts val="4759"/>
              </a:lnSpc>
              <a:buFont typeface="Arial"/>
              <a:buChar char="•"/>
            </a:pPr>
            <a:r>
              <a:rPr lang="en-US" sz="3399">
                <a:solidFill>
                  <a:srgbClr val="000000"/>
                </a:solidFill>
                <a:latin typeface="Barlow"/>
              </a:rPr>
              <a:t>admins</a:t>
            </a:r>
          </a:p>
          <a:p>
            <a:pPr algn="just" marL="734055" indent="-367027" lvl="1">
              <a:lnSpc>
                <a:spcPts val="4759"/>
              </a:lnSpc>
              <a:buFont typeface="Arial"/>
              <a:buChar char="•"/>
            </a:pPr>
            <a:r>
              <a:rPr lang="en-US" sz="3399">
                <a:solidFill>
                  <a:srgbClr val="000000"/>
                </a:solidFill>
                <a:latin typeface="Barlow"/>
              </a:rPr>
              <a:t>cashiers</a:t>
            </a:r>
          </a:p>
          <a:p>
            <a:pPr algn="just" marL="734055" indent="-367027" lvl="1">
              <a:lnSpc>
                <a:spcPts val="4759"/>
              </a:lnSpc>
              <a:buFont typeface="Arial"/>
              <a:buChar char="•"/>
            </a:pPr>
            <a:r>
              <a:rPr lang="en-US" sz="3399">
                <a:solidFill>
                  <a:srgbClr val="000000"/>
                </a:solidFill>
                <a:latin typeface="Barlow"/>
              </a:rPr>
              <a:t>categories</a:t>
            </a:r>
          </a:p>
        </p:txBody>
      </p:sp>
      <p:sp>
        <p:nvSpPr>
          <p:cNvPr name="TextBox 9" id="9"/>
          <p:cNvSpPr txBox="true"/>
          <p:nvPr/>
        </p:nvSpPr>
        <p:spPr>
          <a:xfrm rot="0">
            <a:off x="4713821" y="7749303"/>
            <a:ext cx="4741667" cy="1790066"/>
          </a:xfrm>
          <a:prstGeom prst="rect">
            <a:avLst/>
          </a:prstGeom>
        </p:spPr>
        <p:txBody>
          <a:bodyPr anchor="t" rtlCol="false" tIns="0" lIns="0" bIns="0" rIns="0">
            <a:spAutoFit/>
          </a:bodyPr>
          <a:lstStyle/>
          <a:p>
            <a:pPr algn="just" marL="734055" indent="-367027" lvl="1">
              <a:lnSpc>
                <a:spcPts val="4759"/>
              </a:lnSpc>
              <a:buFont typeface="Arial"/>
              <a:buChar char="•"/>
            </a:pPr>
            <a:r>
              <a:rPr lang="en-US" sz="3399">
                <a:solidFill>
                  <a:srgbClr val="000000"/>
                </a:solidFill>
                <a:latin typeface="Barlow"/>
              </a:rPr>
              <a:t>orders</a:t>
            </a:r>
          </a:p>
          <a:p>
            <a:pPr algn="just" marL="734055" indent="-367027" lvl="1">
              <a:lnSpc>
                <a:spcPts val="4759"/>
              </a:lnSpc>
              <a:buFont typeface="Arial"/>
              <a:buChar char="•"/>
            </a:pPr>
            <a:r>
              <a:rPr lang="en-US" sz="3399">
                <a:solidFill>
                  <a:srgbClr val="000000"/>
                </a:solidFill>
                <a:latin typeface="Barlow"/>
              </a:rPr>
              <a:t>order_items</a:t>
            </a:r>
          </a:p>
          <a:p>
            <a:pPr algn="just" marL="734055" indent="-367027" lvl="1">
              <a:lnSpc>
                <a:spcPts val="4759"/>
              </a:lnSpc>
              <a:buFont typeface="Arial"/>
              <a:buChar char="•"/>
            </a:pPr>
            <a:r>
              <a:rPr lang="en-US" sz="3399">
                <a:solidFill>
                  <a:srgbClr val="000000"/>
                </a:solidFill>
                <a:latin typeface="Barlow"/>
              </a:rPr>
              <a:t>products</a:t>
            </a:r>
          </a:p>
        </p:txBody>
      </p:sp>
      <p:sp>
        <p:nvSpPr>
          <p:cNvPr name="TextBox 10" id="10"/>
          <p:cNvSpPr txBox="true"/>
          <p:nvPr/>
        </p:nvSpPr>
        <p:spPr>
          <a:xfrm rot="0">
            <a:off x="1977962" y="1133475"/>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7401" y="4417215"/>
            <a:ext cx="17625016" cy="4834702"/>
          </a:xfrm>
          <a:custGeom>
            <a:avLst/>
            <a:gdLst/>
            <a:ahLst/>
            <a:cxnLst/>
            <a:rect r="r" b="b" t="t" l="l"/>
            <a:pathLst>
              <a:path h="4834702" w="17625016">
                <a:moveTo>
                  <a:pt x="0" y="0"/>
                </a:moveTo>
                <a:lnTo>
                  <a:pt x="17625016" y="0"/>
                </a:lnTo>
                <a:lnTo>
                  <a:pt x="17625016" y="4834703"/>
                </a:lnTo>
                <a:lnTo>
                  <a:pt x="0" y="4834703"/>
                </a:lnTo>
                <a:lnTo>
                  <a:pt x="0" y="0"/>
                </a:lnTo>
                <a:close/>
              </a:path>
            </a:pathLst>
          </a:custGeom>
          <a:blipFill>
            <a:blip r:embed="rId5"/>
            <a:stretch>
              <a:fillRect l="0" t="0" r="0" b="0"/>
            </a:stretch>
          </a:blipFill>
        </p:spPr>
      </p:sp>
      <p:grpSp>
        <p:nvGrpSpPr>
          <p:cNvPr name="Group 6" id="6"/>
          <p:cNvGrpSpPr/>
          <p:nvPr/>
        </p:nvGrpSpPr>
        <p:grpSpPr>
          <a:xfrm rot="0">
            <a:off x="14744700" y="9404846"/>
            <a:ext cx="2514600" cy="260350"/>
            <a:chOff x="0" y="0"/>
            <a:chExt cx="662281" cy="68570"/>
          </a:xfrm>
        </p:grpSpPr>
        <p:sp>
          <p:nvSpPr>
            <p:cNvPr name="Freeform 7" id="7"/>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8" id="8"/>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14188" y="3736601"/>
            <a:ext cx="4741667" cy="622936"/>
          </a:xfrm>
          <a:prstGeom prst="rect">
            <a:avLst/>
          </a:prstGeom>
        </p:spPr>
        <p:txBody>
          <a:bodyPr anchor="t" rtlCol="false" tIns="0" lIns="0" bIns="0" rIns="0">
            <a:spAutoFit/>
          </a:bodyPr>
          <a:lstStyle/>
          <a:p>
            <a:pPr algn="just">
              <a:lnSpc>
                <a:spcPts val="5039"/>
              </a:lnSpc>
            </a:pPr>
            <a:r>
              <a:rPr lang="en-US" sz="3599">
                <a:solidFill>
                  <a:srgbClr val="000000"/>
                </a:solidFill>
                <a:latin typeface="Barlow Bold"/>
              </a:rPr>
              <a:t>admins</a:t>
            </a:r>
          </a:p>
        </p:txBody>
      </p:sp>
      <p:sp>
        <p:nvSpPr>
          <p:cNvPr name="TextBox 10" id="10"/>
          <p:cNvSpPr txBox="true"/>
          <p:nvPr/>
        </p:nvSpPr>
        <p:spPr>
          <a:xfrm rot="0">
            <a:off x="1831056" y="1619250"/>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017854" y="2212618"/>
            <a:ext cx="3225939" cy="733901"/>
          </a:xfrm>
          <a:custGeom>
            <a:avLst/>
            <a:gdLst/>
            <a:ahLst/>
            <a:cxnLst/>
            <a:rect r="r" b="b" t="t" l="l"/>
            <a:pathLst>
              <a:path h="733901" w="3225939">
                <a:moveTo>
                  <a:pt x="0" y="0"/>
                </a:moveTo>
                <a:lnTo>
                  <a:pt x="3225940" y="0"/>
                </a:lnTo>
                <a:lnTo>
                  <a:pt x="3225940" y="733901"/>
                </a:lnTo>
                <a:lnTo>
                  <a:pt x="0" y="733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380357" y="2283019"/>
            <a:ext cx="943675" cy="943675"/>
          </a:xfrm>
          <a:custGeom>
            <a:avLst/>
            <a:gdLst/>
            <a:ahLst/>
            <a:cxnLst/>
            <a:rect r="r" b="b" t="t" l="l"/>
            <a:pathLst>
              <a:path h="943675" w="943675">
                <a:moveTo>
                  <a:pt x="0" y="0"/>
                </a:moveTo>
                <a:lnTo>
                  <a:pt x="943675" y="0"/>
                </a:lnTo>
                <a:lnTo>
                  <a:pt x="943675" y="943675"/>
                </a:lnTo>
                <a:lnTo>
                  <a:pt x="0" y="943675"/>
                </a:lnTo>
                <a:lnTo>
                  <a:pt x="0" y="0"/>
                </a:lnTo>
                <a:close/>
              </a:path>
            </a:pathLst>
          </a:custGeom>
          <a:blipFill>
            <a:blip r:embed="rId8"/>
            <a:stretch>
              <a:fillRect l="0" t="0" r="0" b="0"/>
            </a:stretch>
          </a:blipFill>
        </p:spPr>
      </p:sp>
      <p:sp>
        <p:nvSpPr>
          <p:cNvPr name="TextBox 16" id="16"/>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7" id="17"/>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8" id="18"/>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9" id="19"/>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20" id="20"/>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1" id="21"/>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2" id="22"/>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3" id="23"/>
          <p:cNvSpPr txBox="true"/>
          <p:nvPr/>
        </p:nvSpPr>
        <p:spPr>
          <a:xfrm rot="0">
            <a:off x="3849002" y="725235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4" id="24"/>
          <p:cNvSpPr txBox="true"/>
          <p:nvPr/>
        </p:nvSpPr>
        <p:spPr>
          <a:xfrm rot="0">
            <a:off x="5205479" y="3188594"/>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5" id="25"/>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6" id="26"/>
          <p:cNvSpPr txBox="true"/>
          <p:nvPr/>
        </p:nvSpPr>
        <p:spPr>
          <a:xfrm rot="0">
            <a:off x="5253104" y="487784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7" id="27"/>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8" id="28"/>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TextBox 29" id="29"/>
          <p:cNvSpPr txBox="true"/>
          <p:nvPr/>
        </p:nvSpPr>
        <p:spPr>
          <a:xfrm rot="0">
            <a:off x="5253104" y="729045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1193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798343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744700" y="9404846"/>
            <a:ext cx="2514600" cy="260350"/>
            <a:chOff x="0" y="0"/>
            <a:chExt cx="662281" cy="68570"/>
          </a:xfrm>
        </p:grpSpPr>
        <p:sp>
          <p:nvSpPr>
            <p:cNvPr name="Freeform 6" id="6"/>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7" id="7"/>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14188" y="4578612"/>
            <a:ext cx="16973132" cy="4005866"/>
          </a:xfrm>
          <a:custGeom>
            <a:avLst/>
            <a:gdLst/>
            <a:ahLst/>
            <a:cxnLst/>
            <a:rect r="r" b="b" t="t" l="l"/>
            <a:pathLst>
              <a:path h="4005866" w="16973132">
                <a:moveTo>
                  <a:pt x="0" y="0"/>
                </a:moveTo>
                <a:lnTo>
                  <a:pt x="16973132" y="0"/>
                </a:lnTo>
                <a:lnTo>
                  <a:pt x="16973132" y="4005866"/>
                </a:lnTo>
                <a:lnTo>
                  <a:pt x="0" y="4005866"/>
                </a:lnTo>
                <a:lnTo>
                  <a:pt x="0" y="0"/>
                </a:lnTo>
                <a:close/>
              </a:path>
            </a:pathLst>
          </a:custGeom>
          <a:blipFill>
            <a:blip r:embed="rId5"/>
            <a:stretch>
              <a:fillRect l="0" t="0" r="0" b="0"/>
            </a:stretch>
          </a:blipFill>
        </p:spPr>
      </p:sp>
      <p:sp>
        <p:nvSpPr>
          <p:cNvPr name="TextBox 9" id="9"/>
          <p:cNvSpPr txBox="true"/>
          <p:nvPr/>
        </p:nvSpPr>
        <p:spPr>
          <a:xfrm rot="0">
            <a:off x="514188" y="3736601"/>
            <a:ext cx="4741667" cy="622936"/>
          </a:xfrm>
          <a:prstGeom prst="rect">
            <a:avLst/>
          </a:prstGeom>
        </p:spPr>
        <p:txBody>
          <a:bodyPr anchor="t" rtlCol="false" tIns="0" lIns="0" bIns="0" rIns="0">
            <a:spAutoFit/>
          </a:bodyPr>
          <a:lstStyle/>
          <a:p>
            <a:pPr algn="just">
              <a:lnSpc>
                <a:spcPts val="5039"/>
              </a:lnSpc>
            </a:pPr>
            <a:r>
              <a:rPr lang="en-US" sz="3599">
                <a:solidFill>
                  <a:srgbClr val="000000"/>
                </a:solidFill>
                <a:latin typeface="Barlow Bold"/>
              </a:rPr>
              <a:t>cashiers</a:t>
            </a:r>
          </a:p>
        </p:txBody>
      </p:sp>
      <p:sp>
        <p:nvSpPr>
          <p:cNvPr name="TextBox 10" id="10"/>
          <p:cNvSpPr txBox="true"/>
          <p:nvPr/>
        </p:nvSpPr>
        <p:spPr>
          <a:xfrm rot="0">
            <a:off x="1831056" y="1430553"/>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744700" y="9404846"/>
            <a:ext cx="2514600" cy="260350"/>
            <a:chOff x="0" y="0"/>
            <a:chExt cx="662281" cy="68570"/>
          </a:xfrm>
        </p:grpSpPr>
        <p:sp>
          <p:nvSpPr>
            <p:cNvPr name="Freeform 6" id="6"/>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7" id="7"/>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14188" y="4978662"/>
            <a:ext cx="16745112" cy="3196464"/>
          </a:xfrm>
          <a:custGeom>
            <a:avLst/>
            <a:gdLst/>
            <a:ahLst/>
            <a:cxnLst/>
            <a:rect r="r" b="b" t="t" l="l"/>
            <a:pathLst>
              <a:path h="3196464" w="16745112">
                <a:moveTo>
                  <a:pt x="0" y="0"/>
                </a:moveTo>
                <a:lnTo>
                  <a:pt x="16745112" y="0"/>
                </a:lnTo>
                <a:lnTo>
                  <a:pt x="16745112" y="3196464"/>
                </a:lnTo>
                <a:lnTo>
                  <a:pt x="0" y="3196464"/>
                </a:lnTo>
                <a:lnTo>
                  <a:pt x="0" y="0"/>
                </a:lnTo>
                <a:close/>
              </a:path>
            </a:pathLst>
          </a:custGeom>
          <a:blipFill>
            <a:blip r:embed="rId5"/>
            <a:stretch>
              <a:fillRect l="0" t="0" r="0" b="0"/>
            </a:stretch>
          </a:blipFill>
        </p:spPr>
      </p:sp>
      <p:sp>
        <p:nvSpPr>
          <p:cNvPr name="TextBox 9" id="9"/>
          <p:cNvSpPr txBox="true"/>
          <p:nvPr/>
        </p:nvSpPr>
        <p:spPr>
          <a:xfrm rot="0">
            <a:off x="514188" y="3955210"/>
            <a:ext cx="4741667" cy="622936"/>
          </a:xfrm>
          <a:prstGeom prst="rect">
            <a:avLst/>
          </a:prstGeom>
        </p:spPr>
        <p:txBody>
          <a:bodyPr anchor="t" rtlCol="false" tIns="0" lIns="0" bIns="0" rIns="0">
            <a:spAutoFit/>
          </a:bodyPr>
          <a:lstStyle/>
          <a:p>
            <a:pPr algn="just">
              <a:lnSpc>
                <a:spcPts val="5039"/>
              </a:lnSpc>
            </a:pPr>
            <a:r>
              <a:rPr lang="en-US" sz="3599">
                <a:solidFill>
                  <a:srgbClr val="000000"/>
                </a:solidFill>
                <a:latin typeface="Barlow Bold"/>
              </a:rPr>
              <a:t>categories</a:t>
            </a:r>
          </a:p>
        </p:txBody>
      </p:sp>
      <p:sp>
        <p:nvSpPr>
          <p:cNvPr name="TextBox 10" id="10"/>
          <p:cNvSpPr txBox="true"/>
          <p:nvPr/>
        </p:nvSpPr>
        <p:spPr>
          <a:xfrm rot="0">
            <a:off x="1914519" y="1619250"/>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744700" y="9404846"/>
            <a:ext cx="2514600" cy="260350"/>
            <a:chOff x="0" y="0"/>
            <a:chExt cx="662281" cy="68570"/>
          </a:xfrm>
        </p:grpSpPr>
        <p:sp>
          <p:nvSpPr>
            <p:cNvPr name="Freeform 6" id="6"/>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7" id="7"/>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03455" y="3766905"/>
            <a:ext cx="16481091" cy="5018765"/>
          </a:xfrm>
          <a:custGeom>
            <a:avLst/>
            <a:gdLst/>
            <a:ahLst/>
            <a:cxnLst/>
            <a:rect r="r" b="b" t="t" l="l"/>
            <a:pathLst>
              <a:path h="5018765" w="16481091">
                <a:moveTo>
                  <a:pt x="0" y="0"/>
                </a:moveTo>
                <a:lnTo>
                  <a:pt x="16481090" y="0"/>
                </a:lnTo>
                <a:lnTo>
                  <a:pt x="16481090" y="5018765"/>
                </a:lnTo>
                <a:lnTo>
                  <a:pt x="0" y="5018765"/>
                </a:lnTo>
                <a:lnTo>
                  <a:pt x="0" y="0"/>
                </a:lnTo>
                <a:close/>
              </a:path>
            </a:pathLst>
          </a:custGeom>
          <a:blipFill>
            <a:blip r:embed="rId5"/>
            <a:stretch>
              <a:fillRect l="0" t="0" r="0" b="-9227"/>
            </a:stretch>
          </a:blipFill>
        </p:spPr>
      </p:sp>
      <p:sp>
        <p:nvSpPr>
          <p:cNvPr name="TextBox 9" id="9"/>
          <p:cNvSpPr txBox="true"/>
          <p:nvPr/>
        </p:nvSpPr>
        <p:spPr>
          <a:xfrm rot="0">
            <a:off x="482958" y="3080774"/>
            <a:ext cx="4741667" cy="622936"/>
          </a:xfrm>
          <a:prstGeom prst="rect">
            <a:avLst/>
          </a:prstGeom>
        </p:spPr>
        <p:txBody>
          <a:bodyPr anchor="t" rtlCol="false" tIns="0" lIns="0" bIns="0" rIns="0">
            <a:spAutoFit/>
          </a:bodyPr>
          <a:lstStyle/>
          <a:p>
            <a:pPr algn="just">
              <a:lnSpc>
                <a:spcPts val="5039"/>
              </a:lnSpc>
            </a:pPr>
            <a:r>
              <a:rPr lang="en-US" sz="3599">
                <a:solidFill>
                  <a:srgbClr val="000000"/>
                </a:solidFill>
                <a:latin typeface="Barlow Bold"/>
              </a:rPr>
              <a:t>order</a:t>
            </a:r>
          </a:p>
        </p:txBody>
      </p:sp>
      <p:sp>
        <p:nvSpPr>
          <p:cNvPr name="TextBox 10" id="10"/>
          <p:cNvSpPr txBox="true"/>
          <p:nvPr/>
        </p:nvSpPr>
        <p:spPr>
          <a:xfrm rot="0">
            <a:off x="1977962" y="1133475"/>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690598" y="8997950"/>
            <a:ext cx="2514600" cy="260350"/>
            <a:chOff x="0" y="0"/>
            <a:chExt cx="662281" cy="68570"/>
          </a:xfrm>
        </p:grpSpPr>
        <p:sp>
          <p:nvSpPr>
            <p:cNvPr name="Freeform 6" id="6"/>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7" id="7"/>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57998" y="4485934"/>
            <a:ext cx="16212074" cy="3686312"/>
          </a:xfrm>
          <a:custGeom>
            <a:avLst/>
            <a:gdLst/>
            <a:ahLst/>
            <a:cxnLst/>
            <a:rect r="r" b="b" t="t" l="l"/>
            <a:pathLst>
              <a:path h="3686312" w="16212074">
                <a:moveTo>
                  <a:pt x="0" y="0"/>
                </a:moveTo>
                <a:lnTo>
                  <a:pt x="16212075" y="0"/>
                </a:lnTo>
                <a:lnTo>
                  <a:pt x="16212075" y="3686312"/>
                </a:lnTo>
                <a:lnTo>
                  <a:pt x="0" y="3686312"/>
                </a:lnTo>
                <a:lnTo>
                  <a:pt x="0" y="0"/>
                </a:lnTo>
                <a:close/>
              </a:path>
            </a:pathLst>
          </a:custGeom>
          <a:blipFill>
            <a:blip r:embed="rId5"/>
            <a:stretch>
              <a:fillRect l="0" t="0" r="-1541" b="0"/>
            </a:stretch>
          </a:blipFill>
        </p:spPr>
      </p:sp>
      <p:sp>
        <p:nvSpPr>
          <p:cNvPr name="TextBox 9" id="9"/>
          <p:cNvSpPr txBox="true"/>
          <p:nvPr/>
        </p:nvSpPr>
        <p:spPr>
          <a:xfrm rot="0">
            <a:off x="639107" y="3424303"/>
            <a:ext cx="4741667" cy="622936"/>
          </a:xfrm>
          <a:prstGeom prst="rect">
            <a:avLst/>
          </a:prstGeom>
        </p:spPr>
        <p:txBody>
          <a:bodyPr anchor="t" rtlCol="false" tIns="0" lIns="0" bIns="0" rIns="0">
            <a:spAutoFit/>
          </a:bodyPr>
          <a:lstStyle/>
          <a:p>
            <a:pPr algn="just">
              <a:lnSpc>
                <a:spcPts val="5039"/>
              </a:lnSpc>
            </a:pPr>
            <a:r>
              <a:rPr lang="en-US" sz="3599">
                <a:solidFill>
                  <a:srgbClr val="000000"/>
                </a:solidFill>
                <a:latin typeface="Barlow Bold"/>
              </a:rPr>
              <a:t>order_items</a:t>
            </a:r>
          </a:p>
        </p:txBody>
      </p:sp>
      <p:sp>
        <p:nvSpPr>
          <p:cNvPr name="TextBox 10" id="10"/>
          <p:cNvSpPr txBox="true"/>
          <p:nvPr/>
        </p:nvSpPr>
        <p:spPr>
          <a:xfrm rot="0">
            <a:off x="1977962" y="1133475"/>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690598" y="8997950"/>
            <a:ext cx="2514600" cy="260350"/>
            <a:chOff x="0" y="0"/>
            <a:chExt cx="662281" cy="68570"/>
          </a:xfrm>
        </p:grpSpPr>
        <p:sp>
          <p:nvSpPr>
            <p:cNvPr name="Freeform 6" id="6"/>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7" id="7"/>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26035" y="3428746"/>
            <a:ext cx="17035930" cy="5275426"/>
          </a:xfrm>
          <a:custGeom>
            <a:avLst/>
            <a:gdLst/>
            <a:ahLst/>
            <a:cxnLst/>
            <a:rect r="r" b="b" t="t" l="l"/>
            <a:pathLst>
              <a:path h="5275426" w="17035930">
                <a:moveTo>
                  <a:pt x="0" y="0"/>
                </a:moveTo>
                <a:lnTo>
                  <a:pt x="17035930" y="0"/>
                </a:lnTo>
                <a:lnTo>
                  <a:pt x="17035930" y="5275427"/>
                </a:lnTo>
                <a:lnTo>
                  <a:pt x="0" y="5275427"/>
                </a:lnTo>
                <a:lnTo>
                  <a:pt x="0" y="0"/>
                </a:lnTo>
                <a:close/>
              </a:path>
            </a:pathLst>
          </a:custGeom>
          <a:blipFill>
            <a:blip r:embed="rId5"/>
            <a:stretch>
              <a:fillRect l="0" t="0" r="0" b="0"/>
            </a:stretch>
          </a:blipFill>
        </p:spPr>
      </p:sp>
      <p:sp>
        <p:nvSpPr>
          <p:cNvPr name="TextBox 9" id="9"/>
          <p:cNvSpPr txBox="true"/>
          <p:nvPr/>
        </p:nvSpPr>
        <p:spPr>
          <a:xfrm rot="0">
            <a:off x="826486" y="2512033"/>
            <a:ext cx="4741667" cy="622936"/>
          </a:xfrm>
          <a:prstGeom prst="rect">
            <a:avLst/>
          </a:prstGeom>
        </p:spPr>
        <p:txBody>
          <a:bodyPr anchor="t" rtlCol="false" tIns="0" lIns="0" bIns="0" rIns="0">
            <a:spAutoFit/>
          </a:bodyPr>
          <a:lstStyle/>
          <a:p>
            <a:pPr algn="just">
              <a:lnSpc>
                <a:spcPts val="5039"/>
              </a:lnSpc>
            </a:pPr>
            <a:r>
              <a:rPr lang="en-US" sz="3599">
                <a:solidFill>
                  <a:srgbClr val="000000"/>
                </a:solidFill>
                <a:latin typeface="Barlow Bold"/>
              </a:rPr>
              <a:t>products</a:t>
            </a:r>
          </a:p>
        </p:txBody>
      </p:sp>
      <p:sp>
        <p:nvSpPr>
          <p:cNvPr name="TextBox 10" id="10"/>
          <p:cNvSpPr txBox="true"/>
          <p:nvPr/>
        </p:nvSpPr>
        <p:spPr>
          <a:xfrm rot="0">
            <a:off x="1977962" y="1133475"/>
            <a:ext cx="14437706" cy="1586221"/>
          </a:xfrm>
          <a:prstGeom prst="rect">
            <a:avLst/>
          </a:prstGeom>
        </p:spPr>
        <p:txBody>
          <a:bodyPr anchor="t" rtlCol="false" tIns="0" lIns="0" bIns="0" rIns="0">
            <a:spAutoFit/>
          </a:bodyPr>
          <a:lstStyle/>
          <a:p>
            <a:pPr algn="ctr" marL="0" indent="0" lvl="0">
              <a:lnSpc>
                <a:spcPts val="5666"/>
              </a:lnSpc>
            </a:pPr>
            <a:r>
              <a:rPr lang="en-US" sz="6512" spc="351">
                <a:solidFill>
                  <a:srgbClr val="59738D"/>
                </a:solidFill>
                <a:latin typeface="Codec Pro ExtraBold Bold"/>
              </a:rPr>
              <a:t>DATABASE OF CORNERCUP POINT OF SALE (POS) SYSTEM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137087" y="7979805"/>
            <a:ext cx="4098312" cy="925238"/>
          </a:xfrm>
          <a:custGeom>
            <a:avLst/>
            <a:gdLst/>
            <a:ahLst/>
            <a:cxnLst/>
            <a:rect r="r" b="b" t="t" l="l"/>
            <a:pathLst>
              <a:path h="925238" w="4098312">
                <a:moveTo>
                  <a:pt x="0" y="0"/>
                </a:moveTo>
                <a:lnTo>
                  <a:pt x="4098312" y="0"/>
                </a:lnTo>
                <a:lnTo>
                  <a:pt x="4098312" y="925237"/>
                </a:lnTo>
                <a:lnTo>
                  <a:pt x="0" y="925237"/>
                </a:lnTo>
                <a:lnTo>
                  <a:pt x="0" y="0"/>
                </a:lnTo>
                <a:close/>
              </a:path>
            </a:pathLst>
          </a:custGeom>
          <a:blipFill>
            <a:blip r:embed="rId6">
              <a:extLst>
                <a:ext uri="{96DAC541-7B7A-43D3-8B79-37D633B846F1}">
                  <asvg:svgBlip xmlns:asvg="http://schemas.microsoft.com/office/drawing/2016/SVG/main" r:embed="rId7"/>
                </a:ext>
              </a:extLst>
            </a:blip>
            <a:stretch>
              <a:fillRect l="-1997" t="-2783" r="0" b="0"/>
            </a:stretch>
          </a:blipFill>
        </p:spPr>
      </p:sp>
      <p:sp>
        <p:nvSpPr>
          <p:cNvPr name="TextBox 15" id="15"/>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6" id="16"/>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7" id="17"/>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8" id="18"/>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9" id="19"/>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0" id="20"/>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1" id="21"/>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2" id="22"/>
          <p:cNvSpPr txBox="true"/>
          <p:nvPr/>
        </p:nvSpPr>
        <p:spPr>
          <a:xfrm rot="0">
            <a:off x="3849002" y="72402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3" id="23"/>
          <p:cNvSpPr txBox="true"/>
          <p:nvPr/>
        </p:nvSpPr>
        <p:spPr>
          <a:xfrm rot="0">
            <a:off x="5205479" y="3188594"/>
            <a:ext cx="2174878"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4" id="24"/>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5" id="25"/>
          <p:cNvSpPr txBox="true"/>
          <p:nvPr/>
        </p:nvSpPr>
        <p:spPr>
          <a:xfrm rot="0">
            <a:off x="5253104" y="4877848"/>
            <a:ext cx="212725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6" id="26"/>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7" id="27"/>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Freeform 28" id="28"/>
          <p:cNvSpPr/>
          <p:nvPr/>
        </p:nvSpPr>
        <p:spPr>
          <a:xfrm flipH="false" flipV="false" rot="0">
            <a:off x="8320299" y="8160810"/>
            <a:ext cx="943675" cy="943675"/>
          </a:xfrm>
          <a:custGeom>
            <a:avLst/>
            <a:gdLst/>
            <a:ahLst/>
            <a:cxnLst/>
            <a:rect r="r" b="b" t="t" l="l"/>
            <a:pathLst>
              <a:path h="943675" w="943675">
                <a:moveTo>
                  <a:pt x="0" y="0"/>
                </a:moveTo>
                <a:lnTo>
                  <a:pt x="943675" y="0"/>
                </a:lnTo>
                <a:lnTo>
                  <a:pt x="943675" y="943675"/>
                </a:lnTo>
                <a:lnTo>
                  <a:pt x="0" y="943675"/>
                </a:lnTo>
                <a:lnTo>
                  <a:pt x="0" y="0"/>
                </a:lnTo>
                <a:close/>
              </a:path>
            </a:pathLst>
          </a:custGeom>
          <a:blipFill>
            <a:blip r:embed="rId8"/>
            <a:stretch>
              <a:fillRect l="0" t="0" r="0" b="0"/>
            </a:stretch>
          </a:blipFill>
        </p:spPr>
      </p:sp>
      <p:sp>
        <p:nvSpPr>
          <p:cNvPr name="TextBox 29" id="29"/>
          <p:cNvSpPr txBox="true"/>
          <p:nvPr/>
        </p:nvSpPr>
        <p:spPr>
          <a:xfrm rot="0">
            <a:off x="5253104" y="743360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21409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80403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1151975" y="2774183"/>
            <a:ext cx="8248816" cy="5376766"/>
          </a:xfrm>
          <a:custGeom>
            <a:avLst/>
            <a:gdLst/>
            <a:ahLst/>
            <a:cxnLst/>
            <a:rect r="r" b="b" t="t" l="l"/>
            <a:pathLst>
              <a:path h="5376766" w="8248816">
                <a:moveTo>
                  <a:pt x="0" y="0"/>
                </a:moveTo>
                <a:lnTo>
                  <a:pt x="8248816" y="0"/>
                </a:lnTo>
                <a:lnTo>
                  <a:pt x="8248816" y="5376766"/>
                </a:lnTo>
                <a:lnTo>
                  <a:pt x="0" y="5376766"/>
                </a:lnTo>
                <a:lnTo>
                  <a:pt x="0" y="0"/>
                </a:lnTo>
                <a:close/>
              </a:path>
            </a:pathLst>
          </a:custGeom>
          <a:blipFill>
            <a:blip r:embed="rId3"/>
            <a:stretch>
              <a:fillRect l="-3707" t="0" r="-12171" b="0"/>
            </a:stretch>
          </a:blipFill>
        </p:spPr>
      </p:sp>
      <p:sp>
        <p:nvSpPr>
          <p:cNvPr name="Freeform 4" id="4"/>
          <p:cNvSpPr/>
          <p:nvPr/>
        </p:nvSpPr>
        <p:spPr>
          <a:xfrm flipH="false" flipV="false" rot="0">
            <a:off x="9614006" y="2795318"/>
            <a:ext cx="7522020" cy="5334495"/>
          </a:xfrm>
          <a:custGeom>
            <a:avLst/>
            <a:gdLst/>
            <a:ahLst/>
            <a:cxnLst/>
            <a:rect r="r" b="b" t="t" l="l"/>
            <a:pathLst>
              <a:path h="5334495" w="7522020">
                <a:moveTo>
                  <a:pt x="0" y="0"/>
                </a:moveTo>
                <a:lnTo>
                  <a:pt x="7522019" y="0"/>
                </a:lnTo>
                <a:lnTo>
                  <a:pt x="7522019" y="5334495"/>
                </a:lnTo>
                <a:lnTo>
                  <a:pt x="0" y="5334495"/>
                </a:lnTo>
                <a:lnTo>
                  <a:pt x="0" y="0"/>
                </a:lnTo>
                <a:close/>
              </a:path>
            </a:pathLst>
          </a:custGeom>
          <a:blipFill>
            <a:blip r:embed="rId4"/>
            <a:stretch>
              <a:fillRect l="0" t="-5755" r="0" b="0"/>
            </a:stretch>
          </a:blipFill>
        </p:spPr>
      </p:sp>
      <p:sp>
        <p:nvSpPr>
          <p:cNvPr name="TextBox 5" id="5"/>
          <p:cNvSpPr txBox="true"/>
          <p:nvPr/>
        </p:nvSpPr>
        <p:spPr>
          <a:xfrm rot="0">
            <a:off x="4058725" y="1201579"/>
            <a:ext cx="10170550" cy="1081489"/>
          </a:xfrm>
          <a:prstGeom prst="rect">
            <a:avLst/>
          </a:prstGeom>
        </p:spPr>
        <p:txBody>
          <a:bodyPr anchor="t" rtlCol="false" tIns="0" lIns="0" bIns="0" rIns="0">
            <a:spAutoFit/>
          </a:bodyPr>
          <a:lstStyle/>
          <a:p>
            <a:pPr algn="ctr" marL="0" indent="0" lvl="0">
              <a:lnSpc>
                <a:spcPts val="6954"/>
              </a:lnSpc>
            </a:pPr>
            <a:r>
              <a:rPr lang="en-US" sz="7994" spc="431">
                <a:solidFill>
                  <a:srgbClr val="59738D"/>
                </a:solidFill>
                <a:latin typeface="Codec Pro ExtraBold Bold"/>
              </a:rPr>
              <a:t>DOCUMENTATION</a:t>
            </a:r>
          </a:p>
        </p:txBody>
      </p:sp>
      <p:sp>
        <p:nvSpPr>
          <p:cNvPr name="TextBox 6" id="6"/>
          <p:cNvSpPr txBox="true"/>
          <p:nvPr/>
        </p:nvSpPr>
        <p:spPr>
          <a:xfrm rot="0">
            <a:off x="5389795" y="8484509"/>
            <a:ext cx="8079142" cy="572337"/>
          </a:xfrm>
          <a:prstGeom prst="rect">
            <a:avLst/>
          </a:prstGeom>
        </p:spPr>
        <p:txBody>
          <a:bodyPr anchor="t" rtlCol="false" tIns="0" lIns="0" bIns="0" rIns="0">
            <a:spAutoFit/>
          </a:bodyPr>
          <a:lstStyle/>
          <a:p>
            <a:pPr algn="ctr">
              <a:lnSpc>
                <a:spcPts val="4678"/>
              </a:lnSpc>
              <a:spcBef>
                <a:spcPct val="0"/>
              </a:spcBef>
            </a:pPr>
            <a:r>
              <a:rPr lang="en-US" sz="3342">
                <a:solidFill>
                  <a:srgbClr val="000000"/>
                </a:solidFill>
                <a:latin typeface="Canva Sans Bold"/>
              </a:rPr>
              <a:t>The Night of Interview with the Client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1491295" y="2821548"/>
            <a:ext cx="7416782" cy="5562586"/>
          </a:xfrm>
          <a:custGeom>
            <a:avLst/>
            <a:gdLst/>
            <a:ahLst/>
            <a:cxnLst/>
            <a:rect r="r" b="b" t="t" l="l"/>
            <a:pathLst>
              <a:path h="5562586" w="7416782">
                <a:moveTo>
                  <a:pt x="0" y="0"/>
                </a:moveTo>
                <a:lnTo>
                  <a:pt x="7416782" y="0"/>
                </a:lnTo>
                <a:lnTo>
                  <a:pt x="7416782" y="5562586"/>
                </a:lnTo>
                <a:lnTo>
                  <a:pt x="0" y="5562586"/>
                </a:lnTo>
                <a:lnTo>
                  <a:pt x="0" y="0"/>
                </a:lnTo>
                <a:close/>
              </a:path>
            </a:pathLst>
          </a:custGeom>
          <a:blipFill>
            <a:blip r:embed="rId3"/>
            <a:stretch>
              <a:fillRect l="0" t="0" r="0" b="0"/>
            </a:stretch>
          </a:blipFill>
        </p:spPr>
      </p:sp>
      <p:sp>
        <p:nvSpPr>
          <p:cNvPr name="TextBox 4" id="4"/>
          <p:cNvSpPr txBox="true"/>
          <p:nvPr/>
        </p:nvSpPr>
        <p:spPr>
          <a:xfrm rot="0">
            <a:off x="4185391" y="1231584"/>
            <a:ext cx="10170550" cy="1081489"/>
          </a:xfrm>
          <a:prstGeom prst="rect">
            <a:avLst/>
          </a:prstGeom>
        </p:spPr>
        <p:txBody>
          <a:bodyPr anchor="t" rtlCol="false" tIns="0" lIns="0" bIns="0" rIns="0">
            <a:spAutoFit/>
          </a:bodyPr>
          <a:lstStyle/>
          <a:p>
            <a:pPr algn="ctr" marL="0" indent="0" lvl="0">
              <a:lnSpc>
                <a:spcPts val="6954"/>
              </a:lnSpc>
            </a:pPr>
            <a:r>
              <a:rPr lang="en-US" sz="7994" spc="431">
                <a:solidFill>
                  <a:srgbClr val="59738D"/>
                </a:solidFill>
                <a:latin typeface="Codec Pro ExtraBold Bold"/>
              </a:rPr>
              <a:t>DOCUMENTATION</a:t>
            </a:r>
          </a:p>
        </p:txBody>
      </p:sp>
      <p:sp>
        <p:nvSpPr>
          <p:cNvPr name="Freeform 5" id="5"/>
          <p:cNvSpPr/>
          <p:nvPr/>
        </p:nvSpPr>
        <p:spPr>
          <a:xfrm flipH="false" flipV="false" rot="0">
            <a:off x="9270666" y="2753893"/>
            <a:ext cx="7506989" cy="5630241"/>
          </a:xfrm>
          <a:custGeom>
            <a:avLst/>
            <a:gdLst/>
            <a:ahLst/>
            <a:cxnLst/>
            <a:rect r="r" b="b" t="t" l="l"/>
            <a:pathLst>
              <a:path h="5630241" w="7506989">
                <a:moveTo>
                  <a:pt x="0" y="0"/>
                </a:moveTo>
                <a:lnTo>
                  <a:pt x="7506989" y="0"/>
                </a:lnTo>
                <a:lnTo>
                  <a:pt x="7506989" y="5630241"/>
                </a:lnTo>
                <a:lnTo>
                  <a:pt x="0" y="5630241"/>
                </a:lnTo>
                <a:lnTo>
                  <a:pt x="0" y="0"/>
                </a:lnTo>
                <a:close/>
              </a:path>
            </a:pathLst>
          </a:custGeom>
          <a:blipFill>
            <a:blip r:embed="rId4"/>
            <a:stretch>
              <a:fillRect l="0" t="0" r="0" b="0"/>
            </a:stretch>
          </a:blipFill>
        </p:spPr>
      </p:sp>
      <p:sp>
        <p:nvSpPr>
          <p:cNvPr name="TextBox 6" id="6"/>
          <p:cNvSpPr txBox="true"/>
          <p:nvPr/>
        </p:nvSpPr>
        <p:spPr>
          <a:xfrm rot="0">
            <a:off x="5438549" y="8685963"/>
            <a:ext cx="8079142" cy="572337"/>
          </a:xfrm>
          <a:prstGeom prst="rect">
            <a:avLst/>
          </a:prstGeom>
        </p:spPr>
        <p:txBody>
          <a:bodyPr anchor="t" rtlCol="false" tIns="0" lIns="0" bIns="0" rIns="0">
            <a:spAutoFit/>
          </a:bodyPr>
          <a:lstStyle/>
          <a:p>
            <a:pPr algn="ctr">
              <a:lnSpc>
                <a:spcPts val="4678"/>
              </a:lnSpc>
              <a:spcBef>
                <a:spcPct val="0"/>
              </a:spcBef>
            </a:pPr>
            <a:r>
              <a:rPr lang="en-US" sz="3342">
                <a:solidFill>
                  <a:srgbClr val="000000"/>
                </a:solidFill>
                <a:latin typeface="Canva Sans Bold"/>
              </a:rPr>
              <a:t>The Night of Interview with the Client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1879933" y="2986226"/>
            <a:ext cx="7264067" cy="5448050"/>
          </a:xfrm>
          <a:custGeom>
            <a:avLst/>
            <a:gdLst/>
            <a:ahLst/>
            <a:cxnLst/>
            <a:rect r="r" b="b" t="t" l="l"/>
            <a:pathLst>
              <a:path h="5448050" w="7264067">
                <a:moveTo>
                  <a:pt x="0" y="0"/>
                </a:moveTo>
                <a:lnTo>
                  <a:pt x="7264067" y="0"/>
                </a:lnTo>
                <a:lnTo>
                  <a:pt x="7264067" y="5448050"/>
                </a:lnTo>
                <a:lnTo>
                  <a:pt x="0" y="5448050"/>
                </a:lnTo>
                <a:lnTo>
                  <a:pt x="0" y="0"/>
                </a:lnTo>
                <a:close/>
              </a:path>
            </a:pathLst>
          </a:custGeom>
          <a:blipFill>
            <a:blip r:embed="rId3"/>
            <a:stretch>
              <a:fillRect l="0" t="0" r="0" b="0"/>
            </a:stretch>
          </a:blipFill>
        </p:spPr>
      </p:sp>
      <p:sp>
        <p:nvSpPr>
          <p:cNvPr name="Freeform 4" id="4"/>
          <p:cNvSpPr/>
          <p:nvPr/>
        </p:nvSpPr>
        <p:spPr>
          <a:xfrm flipH="false" flipV="false" rot="0">
            <a:off x="9565648" y="2986226"/>
            <a:ext cx="6970251" cy="5448050"/>
          </a:xfrm>
          <a:custGeom>
            <a:avLst/>
            <a:gdLst/>
            <a:ahLst/>
            <a:cxnLst/>
            <a:rect r="r" b="b" t="t" l="l"/>
            <a:pathLst>
              <a:path h="5448050" w="6970251">
                <a:moveTo>
                  <a:pt x="0" y="0"/>
                </a:moveTo>
                <a:lnTo>
                  <a:pt x="6970252" y="0"/>
                </a:lnTo>
                <a:lnTo>
                  <a:pt x="6970252" y="5448050"/>
                </a:lnTo>
                <a:lnTo>
                  <a:pt x="0" y="5448050"/>
                </a:lnTo>
                <a:lnTo>
                  <a:pt x="0" y="0"/>
                </a:lnTo>
                <a:close/>
              </a:path>
            </a:pathLst>
          </a:custGeom>
          <a:blipFill>
            <a:blip r:embed="rId4"/>
            <a:stretch>
              <a:fillRect l="0" t="-61585" r="-26508" b="-54221"/>
            </a:stretch>
          </a:blipFill>
        </p:spPr>
      </p:sp>
      <p:sp>
        <p:nvSpPr>
          <p:cNvPr name="TextBox 5" id="5"/>
          <p:cNvSpPr txBox="true"/>
          <p:nvPr/>
        </p:nvSpPr>
        <p:spPr>
          <a:xfrm rot="0">
            <a:off x="4185391" y="1231584"/>
            <a:ext cx="10170550" cy="1081489"/>
          </a:xfrm>
          <a:prstGeom prst="rect">
            <a:avLst/>
          </a:prstGeom>
        </p:spPr>
        <p:txBody>
          <a:bodyPr anchor="t" rtlCol="false" tIns="0" lIns="0" bIns="0" rIns="0">
            <a:spAutoFit/>
          </a:bodyPr>
          <a:lstStyle/>
          <a:p>
            <a:pPr algn="ctr" marL="0" indent="0" lvl="0">
              <a:lnSpc>
                <a:spcPts val="6954"/>
              </a:lnSpc>
            </a:pPr>
            <a:r>
              <a:rPr lang="en-US" sz="7994" spc="431">
                <a:solidFill>
                  <a:srgbClr val="59738D"/>
                </a:solidFill>
                <a:latin typeface="Codec Pro ExtraBold Bold"/>
              </a:rPr>
              <a:t>DOCUMENTATION</a:t>
            </a:r>
          </a:p>
        </p:txBody>
      </p:sp>
      <p:sp>
        <p:nvSpPr>
          <p:cNvPr name="TextBox 6" id="6"/>
          <p:cNvSpPr txBox="true"/>
          <p:nvPr/>
        </p:nvSpPr>
        <p:spPr>
          <a:xfrm rot="0">
            <a:off x="6908334" y="8938794"/>
            <a:ext cx="4471332" cy="572337"/>
          </a:xfrm>
          <a:prstGeom prst="rect">
            <a:avLst/>
          </a:prstGeom>
        </p:spPr>
        <p:txBody>
          <a:bodyPr anchor="t" rtlCol="false" tIns="0" lIns="0" bIns="0" rIns="0">
            <a:spAutoFit/>
          </a:bodyPr>
          <a:lstStyle/>
          <a:p>
            <a:pPr algn="ctr">
              <a:lnSpc>
                <a:spcPts val="4678"/>
              </a:lnSpc>
              <a:spcBef>
                <a:spcPct val="0"/>
              </a:spcBef>
            </a:pPr>
            <a:r>
              <a:rPr lang="en-US" sz="3342">
                <a:solidFill>
                  <a:srgbClr val="000000"/>
                </a:solidFill>
                <a:latin typeface="Canva Sans Bold"/>
              </a:rPr>
              <a:t>Learning the process.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1028700" y="2659609"/>
            <a:ext cx="7773238" cy="3910910"/>
          </a:xfrm>
          <a:custGeom>
            <a:avLst/>
            <a:gdLst/>
            <a:ahLst/>
            <a:cxnLst/>
            <a:rect r="r" b="b" t="t" l="l"/>
            <a:pathLst>
              <a:path h="3910910" w="7773238">
                <a:moveTo>
                  <a:pt x="0" y="0"/>
                </a:moveTo>
                <a:lnTo>
                  <a:pt x="7773238" y="0"/>
                </a:lnTo>
                <a:lnTo>
                  <a:pt x="7773238" y="3910911"/>
                </a:lnTo>
                <a:lnTo>
                  <a:pt x="0" y="3910911"/>
                </a:lnTo>
                <a:lnTo>
                  <a:pt x="0" y="0"/>
                </a:lnTo>
                <a:close/>
              </a:path>
            </a:pathLst>
          </a:custGeom>
          <a:blipFill>
            <a:blip r:embed="rId3"/>
            <a:stretch>
              <a:fillRect l="0" t="0" r="0" b="0"/>
            </a:stretch>
          </a:blipFill>
        </p:spPr>
      </p:sp>
      <p:sp>
        <p:nvSpPr>
          <p:cNvPr name="Freeform 4" id="4"/>
          <p:cNvSpPr/>
          <p:nvPr/>
        </p:nvSpPr>
        <p:spPr>
          <a:xfrm flipH="false" flipV="false" rot="0">
            <a:off x="4185391" y="5690219"/>
            <a:ext cx="7672459" cy="3836229"/>
          </a:xfrm>
          <a:custGeom>
            <a:avLst/>
            <a:gdLst/>
            <a:ahLst/>
            <a:cxnLst/>
            <a:rect r="r" b="b" t="t" l="l"/>
            <a:pathLst>
              <a:path h="3836229" w="7672459">
                <a:moveTo>
                  <a:pt x="0" y="0"/>
                </a:moveTo>
                <a:lnTo>
                  <a:pt x="7672459" y="0"/>
                </a:lnTo>
                <a:lnTo>
                  <a:pt x="7672459" y="3836229"/>
                </a:lnTo>
                <a:lnTo>
                  <a:pt x="0" y="3836229"/>
                </a:lnTo>
                <a:lnTo>
                  <a:pt x="0" y="0"/>
                </a:lnTo>
                <a:close/>
              </a:path>
            </a:pathLst>
          </a:custGeom>
          <a:blipFill>
            <a:blip r:embed="rId4"/>
            <a:stretch>
              <a:fillRect l="0" t="0" r="0" b="0"/>
            </a:stretch>
          </a:blipFill>
        </p:spPr>
      </p:sp>
      <p:sp>
        <p:nvSpPr>
          <p:cNvPr name="Freeform 5" id="5"/>
          <p:cNvSpPr/>
          <p:nvPr/>
        </p:nvSpPr>
        <p:spPr>
          <a:xfrm flipH="false" flipV="false" rot="0">
            <a:off x="9945363" y="2609197"/>
            <a:ext cx="6655756" cy="3961322"/>
          </a:xfrm>
          <a:custGeom>
            <a:avLst/>
            <a:gdLst/>
            <a:ahLst/>
            <a:cxnLst/>
            <a:rect r="r" b="b" t="t" l="l"/>
            <a:pathLst>
              <a:path h="3961322" w="6655756">
                <a:moveTo>
                  <a:pt x="0" y="0"/>
                </a:moveTo>
                <a:lnTo>
                  <a:pt x="6655756" y="0"/>
                </a:lnTo>
                <a:lnTo>
                  <a:pt x="6655756" y="3961323"/>
                </a:lnTo>
                <a:lnTo>
                  <a:pt x="0" y="3961323"/>
                </a:lnTo>
                <a:lnTo>
                  <a:pt x="0" y="0"/>
                </a:lnTo>
                <a:close/>
              </a:path>
            </a:pathLst>
          </a:custGeom>
          <a:blipFill>
            <a:blip r:embed="rId5"/>
            <a:stretch>
              <a:fillRect l="-5860" t="0" r="0" b="0"/>
            </a:stretch>
          </a:blipFill>
        </p:spPr>
      </p:sp>
      <p:sp>
        <p:nvSpPr>
          <p:cNvPr name="TextBox 6" id="6"/>
          <p:cNvSpPr txBox="true"/>
          <p:nvPr/>
        </p:nvSpPr>
        <p:spPr>
          <a:xfrm rot="0">
            <a:off x="4185391" y="1231584"/>
            <a:ext cx="10170550" cy="1081489"/>
          </a:xfrm>
          <a:prstGeom prst="rect">
            <a:avLst/>
          </a:prstGeom>
        </p:spPr>
        <p:txBody>
          <a:bodyPr anchor="t" rtlCol="false" tIns="0" lIns="0" bIns="0" rIns="0">
            <a:spAutoFit/>
          </a:bodyPr>
          <a:lstStyle/>
          <a:p>
            <a:pPr algn="ctr" marL="0" indent="0" lvl="0">
              <a:lnSpc>
                <a:spcPts val="6954"/>
              </a:lnSpc>
            </a:pPr>
            <a:r>
              <a:rPr lang="en-US" sz="7994" spc="431">
                <a:solidFill>
                  <a:srgbClr val="59738D"/>
                </a:solidFill>
                <a:latin typeface="Codec Pro ExtraBold Bold"/>
              </a:rPr>
              <a:t>DOCUMENTATION</a:t>
            </a:r>
          </a:p>
        </p:txBody>
      </p:sp>
      <p:sp>
        <p:nvSpPr>
          <p:cNvPr name="TextBox 7" id="7"/>
          <p:cNvSpPr txBox="true"/>
          <p:nvPr/>
        </p:nvSpPr>
        <p:spPr>
          <a:xfrm rot="0">
            <a:off x="12588197" y="7890579"/>
            <a:ext cx="4471332" cy="572337"/>
          </a:xfrm>
          <a:prstGeom prst="rect">
            <a:avLst/>
          </a:prstGeom>
        </p:spPr>
        <p:txBody>
          <a:bodyPr anchor="t" rtlCol="false" tIns="0" lIns="0" bIns="0" rIns="0">
            <a:spAutoFit/>
          </a:bodyPr>
          <a:lstStyle/>
          <a:p>
            <a:pPr algn="ctr">
              <a:lnSpc>
                <a:spcPts val="4678"/>
              </a:lnSpc>
              <a:spcBef>
                <a:spcPct val="0"/>
              </a:spcBef>
            </a:pPr>
            <a:r>
              <a:rPr lang="en-US" sz="3342">
                <a:solidFill>
                  <a:srgbClr val="000000"/>
                </a:solidFill>
                <a:latin typeface="Canva Sans Bold"/>
              </a:rPr>
              <a:t>Introducing the 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630773" y="6738888"/>
            <a:ext cx="2725482" cy="782918"/>
            <a:chOff x="0" y="0"/>
            <a:chExt cx="922973" cy="265132"/>
          </a:xfrm>
        </p:grpSpPr>
        <p:sp>
          <p:nvSpPr>
            <p:cNvPr name="Freeform 4" id="4"/>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5" id="5"/>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497852" y="6738888"/>
            <a:ext cx="2725482" cy="782918"/>
            <a:chOff x="0" y="0"/>
            <a:chExt cx="922973" cy="265132"/>
          </a:xfrm>
        </p:grpSpPr>
        <p:sp>
          <p:nvSpPr>
            <p:cNvPr name="Freeform 7" id="7"/>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8" id="8"/>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6364083" y="6738888"/>
            <a:ext cx="2725482" cy="782918"/>
            <a:chOff x="0" y="0"/>
            <a:chExt cx="922973" cy="265132"/>
          </a:xfrm>
        </p:grpSpPr>
        <p:sp>
          <p:nvSpPr>
            <p:cNvPr name="Freeform 10" id="10"/>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1" id="11"/>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9230315" y="6738888"/>
            <a:ext cx="2725482" cy="782918"/>
            <a:chOff x="0" y="0"/>
            <a:chExt cx="922973" cy="265132"/>
          </a:xfrm>
        </p:grpSpPr>
        <p:sp>
          <p:nvSpPr>
            <p:cNvPr name="Freeform 13" id="1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4" id="1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2096546" y="6738888"/>
            <a:ext cx="2725482" cy="782918"/>
            <a:chOff x="0" y="0"/>
            <a:chExt cx="922973" cy="265132"/>
          </a:xfrm>
        </p:grpSpPr>
        <p:sp>
          <p:nvSpPr>
            <p:cNvPr name="Freeform 16" id="16"/>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7" id="17"/>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14822028" y="7356236"/>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Marketing Head</a:t>
            </a:r>
          </a:p>
        </p:txBody>
      </p:sp>
      <p:grpSp>
        <p:nvGrpSpPr>
          <p:cNvPr name="Group 19" id="19"/>
          <p:cNvGrpSpPr/>
          <p:nvPr/>
        </p:nvGrpSpPr>
        <p:grpSpPr>
          <a:xfrm rot="0">
            <a:off x="-1766494" y="9340175"/>
            <a:ext cx="21820987" cy="946825"/>
            <a:chOff x="0" y="0"/>
            <a:chExt cx="6110362" cy="265132"/>
          </a:xfrm>
        </p:grpSpPr>
        <p:sp>
          <p:nvSpPr>
            <p:cNvPr name="Freeform 20" id="20"/>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59728D"/>
            </a:solidFill>
            <a:ln cap="sq">
              <a:noFill/>
              <a:prstDash val="solid"/>
              <a:miter/>
            </a:ln>
          </p:spPr>
        </p:sp>
        <p:sp>
          <p:nvSpPr>
            <p:cNvPr name="TextBox 21" id="21"/>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013017" y="6738888"/>
            <a:ext cx="2725482" cy="782918"/>
            <a:chOff x="0" y="0"/>
            <a:chExt cx="922973" cy="265132"/>
          </a:xfrm>
        </p:grpSpPr>
        <p:sp>
          <p:nvSpPr>
            <p:cNvPr name="Freeform 23" id="2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24" id="2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0">
            <a:off x="9239274" y="4154892"/>
            <a:ext cx="2716523" cy="2533211"/>
            <a:chOff x="0" y="0"/>
            <a:chExt cx="6037223" cy="5629829"/>
          </a:xfrm>
        </p:grpSpPr>
        <p:sp>
          <p:nvSpPr>
            <p:cNvPr name="Freeform 26" id="26"/>
            <p:cNvSpPr/>
            <p:nvPr/>
          </p:nvSpPr>
          <p:spPr>
            <a:xfrm flipH="false" flipV="false" rot="0">
              <a:off x="0" y="0"/>
              <a:ext cx="6037223" cy="5629829"/>
            </a:xfrm>
            <a:custGeom>
              <a:avLst/>
              <a:gdLst/>
              <a:ahLst/>
              <a:cxnLst/>
              <a:rect r="r" b="b" t="t" l="l"/>
              <a:pathLst>
                <a:path h="5629829" w="6037223">
                  <a:moveTo>
                    <a:pt x="0" y="0"/>
                  </a:moveTo>
                  <a:lnTo>
                    <a:pt x="6037223" y="0"/>
                  </a:lnTo>
                  <a:lnTo>
                    <a:pt x="6037223" y="5629829"/>
                  </a:lnTo>
                  <a:lnTo>
                    <a:pt x="0" y="5629829"/>
                  </a:lnTo>
                  <a:close/>
                </a:path>
              </a:pathLst>
            </a:custGeom>
            <a:blipFill>
              <a:blip r:embed="rId3"/>
              <a:stretch>
                <a:fillRect l="-7491" t="0" r="-7491" b="0"/>
              </a:stretch>
            </a:blipFill>
          </p:spPr>
        </p:sp>
      </p:grpSp>
      <p:grpSp>
        <p:nvGrpSpPr>
          <p:cNvPr name="Group 27" id="27"/>
          <p:cNvGrpSpPr/>
          <p:nvPr/>
        </p:nvGrpSpPr>
        <p:grpSpPr>
          <a:xfrm rot="0">
            <a:off x="639732" y="4154892"/>
            <a:ext cx="2716523" cy="2533211"/>
            <a:chOff x="0" y="0"/>
            <a:chExt cx="6037223" cy="5629829"/>
          </a:xfrm>
        </p:grpSpPr>
        <p:sp>
          <p:nvSpPr>
            <p:cNvPr name="Freeform 28" id="28"/>
            <p:cNvSpPr/>
            <p:nvPr/>
          </p:nvSpPr>
          <p:spPr>
            <a:xfrm flipH="false" flipV="false" rot="0">
              <a:off x="0" y="0"/>
              <a:ext cx="6037223" cy="5629829"/>
            </a:xfrm>
            <a:custGeom>
              <a:avLst/>
              <a:gdLst/>
              <a:ahLst/>
              <a:cxnLst/>
              <a:rect r="r" b="b" t="t" l="l"/>
              <a:pathLst>
                <a:path h="5629829" w="6037223">
                  <a:moveTo>
                    <a:pt x="0" y="0"/>
                  </a:moveTo>
                  <a:lnTo>
                    <a:pt x="6037223" y="0"/>
                  </a:lnTo>
                  <a:lnTo>
                    <a:pt x="6037223" y="5629829"/>
                  </a:lnTo>
                  <a:lnTo>
                    <a:pt x="0" y="5629829"/>
                  </a:lnTo>
                  <a:close/>
                </a:path>
              </a:pathLst>
            </a:custGeom>
            <a:blipFill>
              <a:blip r:embed="rId4"/>
              <a:stretch>
                <a:fillRect l="-19938" t="0" r="-19938" b="0"/>
              </a:stretch>
            </a:blipFill>
          </p:spPr>
        </p:sp>
      </p:grpSp>
      <p:grpSp>
        <p:nvGrpSpPr>
          <p:cNvPr name="Group 29" id="29"/>
          <p:cNvGrpSpPr/>
          <p:nvPr/>
        </p:nvGrpSpPr>
        <p:grpSpPr>
          <a:xfrm rot="0">
            <a:off x="3506811" y="4145367"/>
            <a:ext cx="2716523" cy="2533211"/>
            <a:chOff x="0" y="0"/>
            <a:chExt cx="6037223" cy="5629829"/>
          </a:xfrm>
        </p:grpSpPr>
        <p:sp>
          <p:nvSpPr>
            <p:cNvPr name="Freeform 30" id="30"/>
            <p:cNvSpPr/>
            <p:nvPr/>
          </p:nvSpPr>
          <p:spPr>
            <a:xfrm flipH="false" flipV="false" rot="0">
              <a:off x="0" y="0"/>
              <a:ext cx="6037223" cy="5629829"/>
            </a:xfrm>
            <a:custGeom>
              <a:avLst/>
              <a:gdLst/>
              <a:ahLst/>
              <a:cxnLst/>
              <a:rect r="r" b="b" t="t" l="l"/>
              <a:pathLst>
                <a:path h="5629829" w="6037223">
                  <a:moveTo>
                    <a:pt x="0" y="0"/>
                  </a:moveTo>
                  <a:lnTo>
                    <a:pt x="6037223" y="0"/>
                  </a:lnTo>
                  <a:lnTo>
                    <a:pt x="6037223" y="5629829"/>
                  </a:lnTo>
                  <a:lnTo>
                    <a:pt x="0" y="5629829"/>
                  </a:lnTo>
                  <a:close/>
                </a:path>
              </a:pathLst>
            </a:custGeom>
            <a:blipFill>
              <a:blip r:embed="rId5"/>
              <a:stretch>
                <a:fillRect l="0" t="-15167" r="0" b="-15167"/>
              </a:stretch>
            </a:blipFill>
          </p:spPr>
        </p:sp>
      </p:grpSp>
      <p:grpSp>
        <p:nvGrpSpPr>
          <p:cNvPr name="Group 31" id="31"/>
          <p:cNvGrpSpPr/>
          <p:nvPr/>
        </p:nvGrpSpPr>
        <p:grpSpPr>
          <a:xfrm rot="0">
            <a:off x="6364083" y="4154892"/>
            <a:ext cx="2716523" cy="2533211"/>
            <a:chOff x="0" y="0"/>
            <a:chExt cx="6037223" cy="5629829"/>
          </a:xfrm>
        </p:grpSpPr>
        <p:sp>
          <p:nvSpPr>
            <p:cNvPr name="Freeform 32" id="32"/>
            <p:cNvSpPr/>
            <p:nvPr/>
          </p:nvSpPr>
          <p:spPr>
            <a:xfrm flipH="false" flipV="false" rot="0">
              <a:off x="0" y="0"/>
              <a:ext cx="6037223" cy="5629829"/>
            </a:xfrm>
            <a:custGeom>
              <a:avLst/>
              <a:gdLst/>
              <a:ahLst/>
              <a:cxnLst/>
              <a:rect r="r" b="b" t="t" l="l"/>
              <a:pathLst>
                <a:path h="5629829" w="6037223">
                  <a:moveTo>
                    <a:pt x="0" y="0"/>
                  </a:moveTo>
                  <a:lnTo>
                    <a:pt x="6037223" y="0"/>
                  </a:lnTo>
                  <a:lnTo>
                    <a:pt x="6037223" y="5629829"/>
                  </a:lnTo>
                  <a:lnTo>
                    <a:pt x="0" y="5629829"/>
                  </a:lnTo>
                  <a:close/>
                </a:path>
              </a:pathLst>
            </a:custGeom>
            <a:blipFill>
              <a:blip r:embed="rId6"/>
              <a:stretch>
                <a:fillRect l="0" t="-21490" r="0" b="-21490"/>
              </a:stretch>
            </a:blipFill>
          </p:spPr>
        </p:sp>
      </p:grpSp>
      <p:grpSp>
        <p:nvGrpSpPr>
          <p:cNvPr name="Group 33" id="33"/>
          <p:cNvGrpSpPr/>
          <p:nvPr/>
        </p:nvGrpSpPr>
        <p:grpSpPr>
          <a:xfrm rot="0">
            <a:off x="12101026" y="4145367"/>
            <a:ext cx="2716523" cy="2533211"/>
            <a:chOff x="0" y="0"/>
            <a:chExt cx="6037223" cy="5629829"/>
          </a:xfrm>
        </p:grpSpPr>
        <p:sp>
          <p:nvSpPr>
            <p:cNvPr name="Freeform 34" id="34"/>
            <p:cNvSpPr/>
            <p:nvPr/>
          </p:nvSpPr>
          <p:spPr>
            <a:xfrm flipH="false" flipV="false" rot="0">
              <a:off x="0" y="0"/>
              <a:ext cx="6037223" cy="5629829"/>
            </a:xfrm>
            <a:custGeom>
              <a:avLst/>
              <a:gdLst/>
              <a:ahLst/>
              <a:cxnLst/>
              <a:rect r="r" b="b" t="t" l="l"/>
              <a:pathLst>
                <a:path h="5629829" w="6037223">
                  <a:moveTo>
                    <a:pt x="0" y="0"/>
                  </a:moveTo>
                  <a:lnTo>
                    <a:pt x="6037223" y="0"/>
                  </a:lnTo>
                  <a:lnTo>
                    <a:pt x="6037223" y="5629829"/>
                  </a:lnTo>
                  <a:lnTo>
                    <a:pt x="0" y="5629829"/>
                  </a:lnTo>
                  <a:close/>
                </a:path>
              </a:pathLst>
            </a:custGeom>
            <a:blipFill>
              <a:blip r:embed="rId7"/>
              <a:stretch>
                <a:fillRect l="-83258" t="-127013" r="-68830" b="-43035"/>
              </a:stretch>
            </a:blipFill>
          </p:spPr>
        </p:sp>
      </p:grpSp>
      <p:grpSp>
        <p:nvGrpSpPr>
          <p:cNvPr name="Group 35" id="35"/>
          <p:cNvGrpSpPr/>
          <p:nvPr/>
        </p:nvGrpSpPr>
        <p:grpSpPr>
          <a:xfrm rot="0">
            <a:off x="15007972" y="4145367"/>
            <a:ext cx="2716523" cy="2533211"/>
            <a:chOff x="0" y="0"/>
            <a:chExt cx="6037223" cy="5629829"/>
          </a:xfrm>
        </p:grpSpPr>
        <p:sp>
          <p:nvSpPr>
            <p:cNvPr name="Freeform 36" id="36"/>
            <p:cNvSpPr/>
            <p:nvPr/>
          </p:nvSpPr>
          <p:spPr>
            <a:xfrm flipH="false" flipV="false" rot="0">
              <a:off x="0" y="0"/>
              <a:ext cx="6037223" cy="5629829"/>
            </a:xfrm>
            <a:custGeom>
              <a:avLst/>
              <a:gdLst/>
              <a:ahLst/>
              <a:cxnLst/>
              <a:rect r="r" b="b" t="t" l="l"/>
              <a:pathLst>
                <a:path h="5629829" w="6037223">
                  <a:moveTo>
                    <a:pt x="0" y="0"/>
                  </a:moveTo>
                  <a:lnTo>
                    <a:pt x="6037223" y="0"/>
                  </a:lnTo>
                  <a:lnTo>
                    <a:pt x="6037223" y="5629829"/>
                  </a:lnTo>
                  <a:lnTo>
                    <a:pt x="0" y="5629829"/>
                  </a:lnTo>
                  <a:close/>
                </a:path>
              </a:pathLst>
            </a:custGeom>
            <a:blipFill>
              <a:blip r:embed="rId8"/>
              <a:stretch>
                <a:fillRect l="0" t="-21584" r="0" b="-21584"/>
              </a:stretch>
            </a:blipFill>
          </p:spPr>
        </p:sp>
      </p:grpSp>
      <p:sp>
        <p:nvSpPr>
          <p:cNvPr name="Freeform 37" id="37"/>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9" id="39"/>
          <p:cNvSpPr txBox="true"/>
          <p:nvPr/>
        </p:nvSpPr>
        <p:spPr>
          <a:xfrm rot="0">
            <a:off x="1139629" y="2666298"/>
            <a:ext cx="15881954" cy="939527"/>
          </a:xfrm>
          <a:prstGeom prst="rect">
            <a:avLst/>
          </a:prstGeom>
        </p:spPr>
        <p:txBody>
          <a:bodyPr anchor="t" rtlCol="false" tIns="0" lIns="0" bIns="0" rIns="0">
            <a:spAutoFit/>
          </a:bodyPr>
          <a:lstStyle/>
          <a:p>
            <a:pPr algn="ctr" marL="0" indent="0" lvl="0">
              <a:lnSpc>
                <a:spcPts val="6329"/>
              </a:lnSpc>
            </a:pPr>
            <a:r>
              <a:rPr lang="en-US" sz="6329" spc="-151">
                <a:solidFill>
                  <a:srgbClr val="59738D"/>
                </a:solidFill>
                <a:latin typeface="Codec Pro ExtraBold Bold"/>
              </a:rPr>
              <a:t>CORNERCUP POINT OF SALES (POS) TEAM</a:t>
            </a:r>
          </a:p>
        </p:txBody>
      </p:sp>
      <p:sp>
        <p:nvSpPr>
          <p:cNvPr name="TextBox 40" id="40"/>
          <p:cNvSpPr txBox="true"/>
          <p:nvPr/>
        </p:nvSpPr>
        <p:spPr>
          <a:xfrm rot="0">
            <a:off x="904095" y="6955003"/>
            <a:ext cx="2184181" cy="303064"/>
          </a:xfrm>
          <a:prstGeom prst="rect">
            <a:avLst/>
          </a:prstGeom>
        </p:spPr>
        <p:txBody>
          <a:bodyPr anchor="t" rtlCol="false" tIns="0" lIns="0" bIns="0" rIns="0">
            <a:spAutoFit/>
          </a:bodyPr>
          <a:lstStyle/>
          <a:p>
            <a:pPr algn="ctr">
              <a:lnSpc>
                <a:spcPts val="2417"/>
              </a:lnSpc>
            </a:pPr>
            <a:r>
              <a:rPr lang="en-US" sz="1726" spc="32">
                <a:solidFill>
                  <a:srgbClr val="FDFDFD"/>
                </a:solidFill>
                <a:latin typeface="Poppins Bold"/>
              </a:rPr>
              <a:t>BEDOL, ZAIRA MAE</a:t>
            </a:r>
          </a:p>
        </p:txBody>
      </p:sp>
      <p:sp>
        <p:nvSpPr>
          <p:cNvPr name="TextBox 41" id="41"/>
          <p:cNvSpPr txBox="true"/>
          <p:nvPr/>
        </p:nvSpPr>
        <p:spPr>
          <a:xfrm rot="0">
            <a:off x="3770327" y="6846196"/>
            <a:ext cx="2184181" cy="541487"/>
          </a:xfrm>
          <a:prstGeom prst="rect">
            <a:avLst/>
          </a:prstGeom>
        </p:spPr>
        <p:txBody>
          <a:bodyPr anchor="t" rtlCol="false" tIns="0" lIns="0" bIns="0" rIns="0">
            <a:spAutoFit/>
          </a:bodyPr>
          <a:lstStyle/>
          <a:p>
            <a:pPr algn="ctr">
              <a:lnSpc>
                <a:spcPts val="2158"/>
              </a:lnSpc>
            </a:pPr>
            <a:r>
              <a:rPr lang="en-US" sz="1726" spc="32">
                <a:solidFill>
                  <a:srgbClr val="FDFDFD"/>
                </a:solidFill>
                <a:latin typeface="Poppins Bold"/>
              </a:rPr>
              <a:t>CELICIOUS, CHRISTINE BERNA</a:t>
            </a:r>
          </a:p>
        </p:txBody>
      </p:sp>
      <p:sp>
        <p:nvSpPr>
          <p:cNvPr name="TextBox 42" id="42"/>
          <p:cNvSpPr txBox="true"/>
          <p:nvPr/>
        </p:nvSpPr>
        <p:spPr>
          <a:xfrm rot="0">
            <a:off x="6682358" y="6877647"/>
            <a:ext cx="2184181" cy="511403"/>
          </a:xfrm>
          <a:prstGeom prst="rect">
            <a:avLst/>
          </a:prstGeom>
        </p:spPr>
        <p:txBody>
          <a:bodyPr anchor="t" rtlCol="false" tIns="0" lIns="0" bIns="0" rIns="0">
            <a:spAutoFit/>
          </a:bodyPr>
          <a:lstStyle/>
          <a:p>
            <a:pPr algn="ctr">
              <a:lnSpc>
                <a:spcPts val="2020"/>
              </a:lnSpc>
            </a:pPr>
            <a:r>
              <a:rPr lang="en-US" sz="1726" spc="32">
                <a:solidFill>
                  <a:srgbClr val="FDFDFD"/>
                </a:solidFill>
                <a:latin typeface="Poppins Bold"/>
              </a:rPr>
              <a:t>EBCAY, </a:t>
            </a:r>
          </a:p>
          <a:p>
            <a:pPr algn="ctr">
              <a:lnSpc>
                <a:spcPts val="2020"/>
              </a:lnSpc>
            </a:pPr>
            <a:r>
              <a:rPr lang="en-US" sz="1726" spc="32">
                <a:solidFill>
                  <a:srgbClr val="FDFDFD"/>
                </a:solidFill>
                <a:latin typeface="Poppins Bold"/>
              </a:rPr>
              <a:t>CRISTINE JOY</a:t>
            </a:r>
          </a:p>
        </p:txBody>
      </p:sp>
      <p:sp>
        <p:nvSpPr>
          <p:cNvPr name="TextBox 43" id="43"/>
          <p:cNvSpPr txBox="true"/>
          <p:nvPr/>
        </p:nvSpPr>
        <p:spPr>
          <a:xfrm rot="0">
            <a:off x="9510490" y="6852982"/>
            <a:ext cx="2184181" cy="508456"/>
          </a:xfrm>
          <a:prstGeom prst="rect">
            <a:avLst/>
          </a:prstGeom>
        </p:spPr>
        <p:txBody>
          <a:bodyPr anchor="t" rtlCol="false" tIns="0" lIns="0" bIns="0" rIns="0">
            <a:spAutoFit/>
          </a:bodyPr>
          <a:lstStyle/>
          <a:p>
            <a:pPr algn="ctr">
              <a:lnSpc>
                <a:spcPts val="1968"/>
              </a:lnSpc>
            </a:pPr>
            <a:r>
              <a:rPr lang="en-US" sz="1726" spc="32">
                <a:solidFill>
                  <a:srgbClr val="FDFDFD"/>
                </a:solidFill>
                <a:latin typeface="Poppins Bold"/>
              </a:rPr>
              <a:t>OLIVEROS, DEBORAH</a:t>
            </a:r>
          </a:p>
        </p:txBody>
      </p:sp>
      <p:sp>
        <p:nvSpPr>
          <p:cNvPr name="TextBox 44" id="44"/>
          <p:cNvSpPr txBox="true"/>
          <p:nvPr/>
        </p:nvSpPr>
        <p:spPr>
          <a:xfrm rot="0">
            <a:off x="12412997" y="6955003"/>
            <a:ext cx="2184181" cy="303064"/>
          </a:xfrm>
          <a:prstGeom prst="rect">
            <a:avLst/>
          </a:prstGeom>
        </p:spPr>
        <p:txBody>
          <a:bodyPr anchor="t" rtlCol="false" tIns="0" lIns="0" bIns="0" rIns="0">
            <a:spAutoFit/>
          </a:bodyPr>
          <a:lstStyle/>
          <a:p>
            <a:pPr algn="ctr">
              <a:lnSpc>
                <a:spcPts val="2417"/>
              </a:lnSpc>
            </a:pPr>
            <a:r>
              <a:rPr lang="en-US" sz="1726" spc="32">
                <a:solidFill>
                  <a:srgbClr val="FDFDFD"/>
                </a:solidFill>
                <a:latin typeface="Poppins Bold"/>
              </a:rPr>
              <a:t>PAYUSAN, JURIZZA</a:t>
            </a:r>
          </a:p>
        </p:txBody>
      </p:sp>
      <p:sp>
        <p:nvSpPr>
          <p:cNvPr name="TextBox 45" id="45"/>
          <p:cNvSpPr txBox="true"/>
          <p:nvPr/>
        </p:nvSpPr>
        <p:spPr>
          <a:xfrm rot="0">
            <a:off x="15393528" y="6877647"/>
            <a:ext cx="2184181" cy="506263"/>
          </a:xfrm>
          <a:prstGeom prst="rect">
            <a:avLst/>
          </a:prstGeom>
        </p:spPr>
        <p:txBody>
          <a:bodyPr anchor="t" rtlCol="false" tIns="0" lIns="0" bIns="0" rIns="0">
            <a:spAutoFit/>
          </a:bodyPr>
          <a:lstStyle/>
          <a:p>
            <a:pPr algn="ctr">
              <a:lnSpc>
                <a:spcPts val="1985"/>
              </a:lnSpc>
            </a:pPr>
            <a:r>
              <a:rPr lang="en-US" sz="1726" spc="32">
                <a:solidFill>
                  <a:srgbClr val="FDFDFD"/>
                </a:solidFill>
                <a:latin typeface="Poppins Bold"/>
              </a:rPr>
              <a:t>SALERA, </a:t>
            </a:r>
          </a:p>
          <a:p>
            <a:pPr algn="ctr">
              <a:lnSpc>
                <a:spcPts val="1985"/>
              </a:lnSpc>
            </a:pPr>
            <a:r>
              <a:rPr lang="en-US" sz="1726" spc="32">
                <a:solidFill>
                  <a:srgbClr val="FDFDFD"/>
                </a:solidFill>
                <a:latin typeface="Poppins Bold"/>
              </a:rPr>
              <a:t>KEEN HART</a:t>
            </a:r>
          </a:p>
        </p:txBody>
      </p:sp>
      <p:sp>
        <p:nvSpPr>
          <p:cNvPr name="TextBox 46" id="46"/>
          <p:cNvSpPr txBox="true"/>
          <p:nvPr/>
        </p:nvSpPr>
        <p:spPr>
          <a:xfrm rot="0">
            <a:off x="17738499" y="7356236"/>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Marketing Head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1667731" y="3229841"/>
            <a:ext cx="7077072" cy="5307804"/>
          </a:xfrm>
          <a:custGeom>
            <a:avLst/>
            <a:gdLst/>
            <a:ahLst/>
            <a:cxnLst/>
            <a:rect r="r" b="b" t="t" l="l"/>
            <a:pathLst>
              <a:path h="5307804" w="7077072">
                <a:moveTo>
                  <a:pt x="0" y="0"/>
                </a:moveTo>
                <a:lnTo>
                  <a:pt x="7077072" y="0"/>
                </a:lnTo>
                <a:lnTo>
                  <a:pt x="7077072" y="5307804"/>
                </a:lnTo>
                <a:lnTo>
                  <a:pt x="0" y="5307804"/>
                </a:lnTo>
                <a:lnTo>
                  <a:pt x="0" y="0"/>
                </a:lnTo>
                <a:close/>
              </a:path>
            </a:pathLst>
          </a:custGeom>
          <a:blipFill>
            <a:blip r:embed="rId3"/>
            <a:stretch>
              <a:fillRect l="0" t="0" r="0" b="0"/>
            </a:stretch>
          </a:blipFill>
        </p:spPr>
      </p:sp>
      <p:sp>
        <p:nvSpPr>
          <p:cNvPr name="Freeform 4" id="4"/>
          <p:cNvSpPr/>
          <p:nvPr/>
        </p:nvSpPr>
        <p:spPr>
          <a:xfrm flipH="false" flipV="false" rot="0">
            <a:off x="9666217" y="3229841"/>
            <a:ext cx="6954052" cy="5215539"/>
          </a:xfrm>
          <a:custGeom>
            <a:avLst/>
            <a:gdLst/>
            <a:ahLst/>
            <a:cxnLst/>
            <a:rect r="r" b="b" t="t" l="l"/>
            <a:pathLst>
              <a:path h="5215539" w="6954052">
                <a:moveTo>
                  <a:pt x="0" y="0"/>
                </a:moveTo>
                <a:lnTo>
                  <a:pt x="6954052" y="0"/>
                </a:lnTo>
                <a:lnTo>
                  <a:pt x="6954052" y="5215539"/>
                </a:lnTo>
                <a:lnTo>
                  <a:pt x="0" y="5215539"/>
                </a:lnTo>
                <a:lnTo>
                  <a:pt x="0" y="0"/>
                </a:lnTo>
                <a:close/>
              </a:path>
            </a:pathLst>
          </a:custGeom>
          <a:blipFill>
            <a:blip r:embed="rId4"/>
            <a:stretch>
              <a:fillRect l="0" t="0" r="0" b="0"/>
            </a:stretch>
          </a:blipFill>
        </p:spPr>
      </p:sp>
      <p:sp>
        <p:nvSpPr>
          <p:cNvPr name="TextBox 5" id="5"/>
          <p:cNvSpPr txBox="true"/>
          <p:nvPr/>
        </p:nvSpPr>
        <p:spPr>
          <a:xfrm rot="0">
            <a:off x="4185391" y="1231584"/>
            <a:ext cx="10170550" cy="1081489"/>
          </a:xfrm>
          <a:prstGeom prst="rect">
            <a:avLst/>
          </a:prstGeom>
        </p:spPr>
        <p:txBody>
          <a:bodyPr anchor="t" rtlCol="false" tIns="0" lIns="0" bIns="0" rIns="0">
            <a:spAutoFit/>
          </a:bodyPr>
          <a:lstStyle/>
          <a:p>
            <a:pPr algn="ctr" marL="0" indent="0" lvl="0">
              <a:lnSpc>
                <a:spcPts val="6954"/>
              </a:lnSpc>
            </a:pPr>
            <a:r>
              <a:rPr lang="en-US" sz="7994" spc="431">
                <a:solidFill>
                  <a:srgbClr val="59738D"/>
                </a:solidFill>
                <a:latin typeface="Codec Pro ExtraBold Bold"/>
              </a:rPr>
              <a:t>DOCUMENTATION</a:t>
            </a:r>
          </a:p>
        </p:txBody>
      </p:sp>
      <p:sp>
        <p:nvSpPr>
          <p:cNvPr name="TextBox 6" id="6"/>
          <p:cNvSpPr txBox="true"/>
          <p:nvPr/>
        </p:nvSpPr>
        <p:spPr>
          <a:xfrm rot="0">
            <a:off x="4185391" y="8938794"/>
            <a:ext cx="9419882" cy="572337"/>
          </a:xfrm>
          <a:prstGeom prst="rect">
            <a:avLst/>
          </a:prstGeom>
        </p:spPr>
        <p:txBody>
          <a:bodyPr anchor="t" rtlCol="false" tIns="0" lIns="0" bIns="0" rIns="0">
            <a:spAutoFit/>
          </a:bodyPr>
          <a:lstStyle/>
          <a:p>
            <a:pPr algn="ctr">
              <a:lnSpc>
                <a:spcPts val="4678"/>
              </a:lnSpc>
              <a:spcBef>
                <a:spcPct val="0"/>
              </a:spcBef>
            </a:pPr>
            <a:r>
              <a:rPr lang="en-US" sz="3342">
                <a:solidFill>
                  <a:srgbClr val="000000"/>
                </a:solidFill>
                <a:latin typeface="Canva Sans Bold"/>
              </a:rPr>
              <a:t>Building/ on the process of making the app.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TextBox 3" id="3"/>
          <p:cNvSpPr txBox="true"/>
          <p:nvPr/>
        </p:nvSpPr>
        <p:spPr>
          <a:xfrm rot="0">
            <a:off x="388260" y="2680404"/>
            <a:ext cx="17511480" cy="5116691"/>
          </a:xfrm>
          <a:prstGeom prst="rect">
            <a:avLst/>
          </a:prstGeom>
        </p:spPr>
        <p:txBody>
          <a:bodyPr anchor="t" rtlCol="false" tIns="0" lIns="0" bIns="0" rIns="0">
            <a:spAutoFit/>
          </a:bodyPr>
          <a:lstStyle/>
          <a:p>
            <a:pPr algn="ctr">
              <a:lnSpc>
                <a:spcPts val="9672"/>
              </a:lnSpc>
            </a:pPr>
            <a:r>
              <a:rPr lang="en-US" sz="11117" spc="600">
                <a:solidFill>
                  <a:srgbClr val="59738D"/>
                </a:solidFill>
                <a:latin typeface="Codec Pro ExtraBold Bold"/>
              </a:rPr>
              <a:t>SEE THE FINAL RESULT OF THE CORNERCUP POINT OF SALES (POS)</a:t>
            </a:r>
          </a:p>
          <a:p>
            <a:pPr algn="ctr" marL="0" indent="0" lvl="0">
              <a:lnSpc>
                <a:spcPts val="9672"/>
              </a:lnSpc>
            </a:pPr>
            <a:r>
              <a:rPr lang="en-US" sz="11117" spc="600">
                <a:solidFill>
                  <a:srgbClr val="59738D"/>
                </a:solidFill>
                <a:latin typeface="Codec Pro ExtraBold Bold"/>
              </a:rPr>
              <a:t>WEB-APP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4995361" y="3081054"/>
            <a:ext cx="3225939" cy="733901"/>
          </a:xfrm>
          <a:custGeom>
            <a:avLst/>
            <a:gdLst/>
            <a:ahLst/>
            <a:cxnLst/>
            <a:rect r="r" b="b" t="t" l="l"/>
            <a:pathLst>
              <a:path h="733901" w="3225939">
                <a:moveTo>
                  <a:pt x="0" y="0"/>
                </a:moveTo>
                <a:lnTo>
                  <a:pt x="3225939" y="0"/>
                </a:lnTo>
                <a:lnTo>
                  <a:pt x="3225939" y="733901"/>
                </a:lnTo>
                <a:lnTo>
                  <a:pt x="0" y="733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357864" y="3151456"/>
            <a:ext cx="943675" cy="943675"/>
          </a:xfrm>
          <a:custGeom>
            <a:avLst/>
            <a:gdLst/>
            <a:ahLst/>
            <a:cxnLst/>
            <a:rect r="r" b="b" t="t" l="l"/>
            <a:pathLst>
              <a:path h="943675" w="943675">
                <a:moveTo>
                  <a:pt x="0" y="0"/>
                </a:moveTo>
                <a:lnTo>
                  <a:pt x="943675" y="0"/>
                </a:lnTo>
                <a:lnTo>
                  <a:pt x="943675" y="943675"/>
                </a:lnTo>
                <a:lnTo>
                  <a:pt x="0" y="943675"/>
                </a:lnTo>
                <a:lnTo>
                  <a:pt x="0" y="0"/>
                </a:lnTo>
                <a:close/>
              </a:path>
            </a:pathLst>
          </a:custGeom>
          <a:blipFill>
            <a:blip r:embed="rId8"/>
            <a:stretch>
              <a:fillRect l="0" t="0" r="0" b="0"/>
            </a:stretch>
          </a:blipFill>
        </p:spPr>
      </p:sp>
      <p:sp>
        <p:nvSpPr>
          <p:cNvPr name="TextBox 16" id="16"/>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7" id="17"/>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8" id="18"/>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9" id="19"/>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20" id="20"/>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1" id="21"/>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2" id="22"/>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3" id="23"/>
          <p:cNvSpPr txBox="true"/>
          <p:nvPr/>
        </p:nvSpPr>
        <p:spPr>
          <a:xfrm rot="0">
            <a:off x="3849002" y="725235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4" id="24"/>
          <p:cNvSpPr txBox="true"/>
          <p:nvPr/>
        </p:nvSpPr>
        <p:spPr>
          <a:xfrm rot="0">
            <a:off x="5205479" y="3188594"/>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5" id="25"/>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6" id="26"/>
          <p:cNvSpPr txBox="true"/>
          <p:nvPr/>
        </p:nvSpPr>
        <p:spPr>
          <a:xfrm rot="0">
            <a:off x="5253104" y="487784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7" id="27"/>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8" id="28"/>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TextBox 29" id="29"/>
          <p:cNvSpPr txBox="true"/>
          <p:nvPr/>
        </p:nvSpPr>
        <p:spPr>
          <a:xfrm rot="0">
            <a:off x="5253104" y="729045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1193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798343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0" y="0"/>
            <a:ext cx="6792707" cy="10287000"/>
            <a:chOff x="0" y="0"/>
            <a:chExt cx="1789026" cy="2709333"/>
          </a:xfrm>
        </p:grpSpPr>
        <p:sp>
          <p:nvSpPr>
            <p:cNvPr name="Freeform 4" id="4"/>
            <p:cNvSpPr/>
            <p:nvPr/>
          </p:nvSpPr>
          <p:spPr>
            <a:xfrm flipH="false" flipV="false" rot="0">
              <a:off x="0" y="0"/>
              <a:ext cx="1789026" cy="2709333"/>
            </a:xfrm>
            <a:custGeom>
              <a:avLst/>
              <a:gdLst/>
              <a:ahLst/>
              <a:cxnLst/>
              <a:rect r="r" b="b" t="t" l="l"/>
              <a:pathLst>
                <a:path h="2709333" w="1789026">
                  <a:moveTo>
                    <a:pt x="0" y="0"/>
                  </a:moveTo>
                  <a:lnTo>
                    <a:pt x="1789026" y="0"/>
                  </a:lnTo>
                  <a:lnTo>
                    <a:pt x="1789026" y="2709333"/>
                  </a:lnTo>
                  <a:lnTo>
                    <a:pt x="0" y="2709333"/>
                  </a:lnTo>
                  <a:close/>
                </a:path>
              </a:pathLst>
            </a:custGeom>
            <a:solidFill>
              <a:srgbClr val="59728D"/>
            </a:solidFill>
          </p:spPr>
        </p:sp>
        <p:sp>
          <p:nvSpPr>
            <p:cNvPr name="TextBox 5" id="5"/>
            <p:cNvSpPr txBox="true"/>
            <p:nvPr/>
          </p:nvSpPr>
          <p:spPr>
            <a:xfrm>
              <a:off x="0" y="-47625"/>
              <a:ext cx="1789026"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18634" y="8810045"/>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7509504" y="2224789"/>
            <a:ext cx="4857773" cy="6528106"/>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5372" t="0" r="-15372" b="0"/>
              </a:stretch>
            </a:blipFill>
          </p:spPr>
        </p:sp>
        <p:sp>
          <p:nvSpPr>
            <p:cNvPr name="Freeform 11" id="1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grpSp>
        <p:nvGrpSpPr>
          <p:cNvPr name="Group 12" id="12"/>
          <p:cNvGrpSpPr>
            <a:grpSpLocks noChangeAspect="true"/>
          </p:cNvGrpSpPr>
          <p:nvPr/>
        </p:nvGrpSpPr>
        <p:grpSpPr>
          <a:xfrm rot="0">
            <a:off x="12862577" y="2215264"/>
            <a:ext cx="4857773" cy="6528106"/>
            <a:chOff x="0" y="0"/>
            <a:chExt cx="3663950" cy="4923790"/>
          </a:xfrm>
        </p:grpSpPr>
        <p:sp>
          <p:nvSpPr>
            <p:cNvPr name="Freeform 13" id="13"/>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8293" t="0" r="-8293" b="0"/>
              </a:stretch>
            </a:blipFill>
          </p:spPr>
        </p:sp>
        <p:sp>
          <p:nvSpPr>
            <p:cNvPr name="Freeform 14" id="14"/>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name="TextBox 15" id="15"/>
          <p:cNvSpPr txBox="true"/>
          <p:nvPr/>
        </p:nvSpPr>
        <p:spPr>
          <a:xfrm rot="0">
            <a:off x="776906" y="797891"/>
            <a:ext cx="5238894" cy="1417374"/>
          </a:xfrm>
          <a:prstGeom prst="rect">
            <a:avLst/>
          </a:prstGeom>
        </p:spPr>
        <p:txBody>
          <a:bodyPr anchor="t" rtlCol="false" tIns="0" lIns="0" bIns="0" rIns="0">
            <a:spAutoFit/>
          </a:bodyPr>
          <a:lstStyle/>
          <a:p>
            <a:pPr>
              <a:lnSpc>
                <a:spcPts val="9794"/>
              </a:lnSpc>
            </a:pPr>
            <a:r>
              <a:rPr lang="en-US" sz="6995">
                <a:solidFill>
                  <a:srgbClr val="FFFFFF"/>
                </a:solidFill>
                <a:latin typeface="League Spartan"/>
              </a:rPr>
              <a:t>OVERVIEW</a:t>
            </a:r>
          </a:p>
        </p:txBody>
      </p:sp>
      <p:sp>
        <p:nvSpPr>
          <p:cNvPr name="TextBox 16" id="16"/>
          <p:cNvSpPr txBox="true"/>
          <p:nvPr/>
        </p:nvSpPr>
        <p:spPr>
          <a:xfrm rot="0">
            <a:off x="748331" y="2437794"/>
            <a:ext cx="5331910" cy="6626172"/>
          </a:xfrm>
          <a:prstGeom prst="rect">
            <a:avLst/>
          </a:prstGeom>
        </p:spPr>
        <p:txBody>
          <a:bodyPr anchor="t" rtlCol="false" tIns="0" lIns="0" bIns="0" rIns="0">
            <a:spAutoFit/>
          </a:bodyPr>
          <a:lstStyle/>
          <a:p>
            <a:pPr algn="just">
              <a:lnSpc>
                <a:spcPts val="4385"/>
              </a:lnSpc>
            </a:pPr>
            <a:r>
              <a:rPr lang="en-US" sz="3508" spc="-217">
                <a:solidFill>
                  <a:srgbClr val="000000"/>
                </a:solidFill>
                <a:latin typeface="Glacial Indifference Bold"/>
              </a:rPr>
              <a:t>CORNERCUP Point of Sales (POS) System in PHP MySQL is an application for managing products, sales, and billing. This application has many features like adding categories, products, cashiers, admins, etc. You can also create orders and manage the billing process. You can also view the analytics for all data.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017854" y="3901872"/>
            <a:ext cx="3225939" cy="733901"/>
          </a:xfrm>
          <a:custGeom>
            <a:avLst/>
            <a:gdLst/>
            <a:ahLst/>
            <a:cxnLst/>
            <a:rect r="r" b="b" t="t" l="l"/>
            <a:pathLst>
              <a:path h="733901" w="3225939">
                <a:moveTo>
                  <a:pt x="0" y="0"/>
                </a:moveTo>
                <a:lnTo>
                  <a:pt x="3225940" y="0"/>
                </a:lnTo>
                <a:lnTo>
                  <a:pt x="3225940" y="733901"/>
                </a:lnTo>
                <a:lnTo>
                  <a:pt x="0" y="733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380357" y="3972273"/>
            <a:ext cx="943675" cy="943675"/>
          </a:xfrm>
          <a:custGeom>
            <a:avLst/>
            <a:gdLst/>
            <a:ahLst/>
            <a:cxnLst/>
            <a:rect r="r" b="b" t="t" l="l"/>
            <a:pathLst>
              <a:path h="943675" w="943675">
                <a:moveTo>
                  <a:pt x="0" y="0"/>
                </a:moveTo>
                <a:lnTo>
                  <a:pt x="943675" y="0"/>
                </a:lnTo>
                <a:lnTo>
                  <a:pt x="943675" y="943675"/>
                </a:lnTo>
                <a:lnTo>
                  <a:pt x="0" y="943675"/>
                </a:lnTo>
                <a:lnTo>
                  <a:pt x="0" y="0"/>
                </a:lnTo>
                <a:close/>
              </a:path>
            </a:pathLst>
          </a:custGeom>
          <a:blipFill>
            <a:blip r:embed="rId8"/>
            <a:stretch>
              <a:fillRect l="0" t="0" r="0" b="0"/>
            </a:stretch>
          </a:blipFill>
        </p:spPr>
      </p:sp>
      <p:sp>
        <p:nvSpPr>
          <p:cNvPr name="TextBox 16" id="16"/>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7" id="17"/>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8" id="18"/>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9" id="19"/>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20" id="20"/>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1" id="21"/>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2" id="22"/>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3" id="23"/>
          <p:cNvSpPr txBox="true"/>
          <p:nvPr/>
        </p:nvSpPr>
        <p:spPr>
          <a:xfrm rot="0">
            <a:off x="3849002" y="725235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4" id="24"/>
          <p:cNvSpPr txBox="true"/>
          <p:nvPr/>
        </p:nvSpPr>
        <p:spPr>
          <a:xfrm rot="0">
            <a:off x="5205479" y="3188594"/>
            <a:ext cx="2174878"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5" id="25"/>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6" id="26"/>
          <p:cNvSpPr txBox="true"/>
          <p:nvPr/>
        </p:nvSpPr>
        <p:spPr>
          <a:xfrm rot="0">
            <a:off x="5253104" y="487784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7" id="27"/>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8" id="28"/>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TextBox 29" id="29"/>
          <p:cNvSpPr txBox="true"/>
          <p:nvPr/>
        </p:nvSpPr>
        <p:spPr>
          <a:xfrm rot="0">
            <a:off x="5253104" y="729045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1193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798343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3882976" y="2949050"/>
            <a:ext cx="10807621" cy="2749790"/>
          </a:xfrm>
          <a:custGeom>
            <a:avLst/>
            <a:gdLst/>
            <a:ahLst/>
            <a:cxnLst/>
            <a:rect r="r" b="b" t="t" l="l"/>
            <a:pathLst>
              <a:path h="2749790" w="10807621">
                <a:moveTo>
                  <a:pt x="0" y="0"/>
                </a:moveTo>
                <a:lnTo>
                  <a:pt x="10807622" y="0"/>
                </a:lnTo>
                <a:lnTo>
                  <a:pt x="10807622" y="2749790"/>
                </a:lnTo>
                <a:lnTo>
                  <a:pt x="0" y="2749790"/>
                </a:lnTo>
                <a:lnTo>
                  <a:pt x="0" y="0"/>
                </a:lnTo>
                <a:close/>
              </a:path>
            </a:pathLst>
          </a:custGeom>
          <a:blipFill>
            <a:blip r:embed="rId3"/>
            <a:stretch>
              <a:fillRect l="0" t="-41187" r="0" b="0"/>
            </a:stretch>
          </a:blipFill>
        </p:spPr>
      </p:sp>
      <p:sp>
        <p:nvSpPr>
          <p:cNvPr name="Freeform 4" id="4"/>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744700" y="9128125"/>
            <a:ext cx="2514600" cy="260350"/>
            <a:chOff x="0" y="0"/>
            <a:chExt cx="662281" cy="68570"/>
          </a:xfrm>
        </p:grpSpPr>
        <p:sp>
          <p:nvSpPr>
            <p:cNvPr name="Freeform 7" id="7"/>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8" id="8"/>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042708" y="6753812"/>
            <a:ext cx="5905190" cy="1993002"/>
          </a:xfrm>
          <a:custGeom>
            <a:avLst/>
            <a:gdLst/>
            <a:ahLst/>
            <a:cxnLst/>
            <a:rect r="r" b="b" t="t" l="l"/>
            <a:pathLst>
              <a:path h="1993002" w="5905190">
                <a:moveTo>
                  <a:pt x="0" y="0"/>
                </a:moveTo>
                <a:lnTo>
                  <a:pt x="5905190" y="0"/>
                </a:lnTo>
                <a:lnTo>
                  <a:pt x="5905190" y="1993002"/>
                </a:lnTo>
                <a:lnTo>
                  <a:pt x="0" y="1993002"/>
                </a:lnTo>
                <a:lnTo>
                  <a:pt x="0" y="0"/>
                </a:lnTo>
                <a:close/>
              </a:path>
            </a:pathLst>
          </a:custGeom>
          <a:blipFill>
            <a:blip r:embed="rId6"/>
            <a:stretch>
              <a:fillRect l="0" t="0" r="0" b="0"/>
            </a:stretch>
          </a:blipFill>
        </p:spPr>
      </p:sp>
      <p:sp>
        <p:nvSpPr>
          <p:cNvPr name="Freeform 10" id="10"/>
          <p:cNvSpPr/>
          <p:nvPr/>
        </p:nvSpPr>
        <p:spPr>
          <a:xfrm flipH="false" flipV="false" rot="0">
            <a:off x="2840848" y="6753812"/>
            <a:ext cx="5905190" cy="1993002"/>
          </a:xfrm>
          <a:custGeom>
            <a:avLst/>
            <a:gdLst/>
            <a:ahLst/>
            <a:cxnLst/>
            <a:rect r="r" b="b" t="t" l="l"/>
            <a:pathLst>
              <a:path h="1993002" w="5905190">
                <a:moveTo>
                  <a:pt x="0" y="0"/>
                </a:moveTo>
                <a:lnTo>
                  <a:pt x="5905190" y="0"/>
                </a:lnTo>
                <a:lnTo>
                  <a:pt x="5905190" y="1993002"/>
                </a:lnTo>
                <a:lnTo>
                  <a:pt x="0" y="1993002"/>
                </a:lnTo>
                <a:lnTo>
                  <a:pt x="0" y="0"/>
                </a:lnTo>
                <a:close/>
              </a:path>
            </a:pathLst>
          </a:custGeom>
          <a:blipFill>
            <a:blip r:embed="rId7"/>
            <a:stretch>
              <a:fillRect l="0" t="0" r="0" b="0"/>
            </a:stretch>
          </a:blipFill>
        </p:spPr>
      </p:sp>
      <p:sp>
        <p:nvSpPr>
          <p:cNvPr name="Freeform 11" id="11"/>
          <p:cNvSpPr/>
          <p:nvPr/>
        </p:nvSpPr>
        <p:spPr>
          <a:xfrm flipH="false" flipV="false" rot="0">
            <a:off x="10714380" y="7314631"/>
            <a:ext cx="4561846" cy="871364"/>
          </a:xfrm>
          <a:custGeom>
            <a:avLst/>
            <a:gdLst/>
            <a:ahLst/>
            <a:cxnLst/>
            <a:rect r="r" b="b" t="t" l="l"/>
            <a:pathLst>
              <a:path h="871364" w="4561846">
                <a:moveTo>
                  <a:pt x="0" y="0"/>
                </a:moveTo>
                <a:lnTo>
                  <a:pt x="4561846" y="0"/>
                </a:lnTo>
                <a:lnTo>
                  <a:pt x="4561846" y="871364"/>
                </a:lnTo>
                <a:lnTo>
                  <a:pt x="0" y="871364"/>
                </a:lnTo>
                <a:lnTo>
                  <a:pt x="0" y="0"/>
                </a:lnTo>
                <a:close/>
              </a:path>
            </a:pathLst>
          </a:custGeom>
          <a:blipFill>
            <a:blip r:embed="rId8"/>
            <a:stretch>
              <a:fillRect l="0" t="0" r="0" b="0"/>
            </a:stretch>
          </a:blipFill>
        </p:spPr>
      </p:sp>
      <p:sp>
        <p:nvSpPr>
          <p:cNvPr name="Freeform 12" id="12"/>
          <p:cNvSpPr/>
          <p:nvPr/>
        </p:nvSpPr>
        <p:spPr>
          <a:xfrm flipH="false" flipV="false" rot="0">
            <a:off x="3552261" y="7326738"/>
            <a:ext cx="4349789" cy="859257"/>
          </a:xfrm>
          <a:custGeom>
            <a:avLst/>
            <a:gdLst/>
            <a:ahLst/>
            <a:cxnLst/>
            <a:rect r="r" b="b" t="t" l="l"/>
            <a:pathLst>
              <a:path h="859257" w="4349789">
                <a:moveTo>
                  <a:pt x="0" y="0"/>
                </a:moveTo>
                <a:lnTo>
                  <a:pt x="4349789" y="0"/>
                </a:lnTo>
                <a:lnTo>
                  <a:pt x="4349789" y="859257"/>
                </a:lnTo>
                <a:lnTo>
                  <a:pt x="0" y="859257"/>
                </a:lnTo>
                <a:lnTo>
                  <a:pt x="0" y="0"/>
                </a:lnTo>
                <a:close/>
              </a:path>
            </a:pathLst>
          </a:custGeom>
          <a:blipFill>
            <a:blip r:embed="rId9"/>
            <a:stretch>
              <a:fillRect l="0" t="-7884" r="0" b="0"/>
            </a:stretch>
          </a:blipFill>
        </p:spPr>
      </p:sp>
      <p:sp>
        <p:nvSpPr>
          <p:cNvPr name="TextBox 13" id="13"/>
          <p:cNvSpPr txBox="true"/>
          <p:nvPr/>
        </p:nvSpPr>
        <p:spPr>
          <a:xfrm rot="0">
            <a:off x="5722234" y="1355437"/>
            <a:ext cx="7033856" cy="1231085"/>
          </a:xfrm>
          <a:prstGeom prst="rect">
            <a:avLst/>
          </a:prstGeom>
        </p:spPr>
        <p:txBody>
          <a:bodyPr anchor="t" rtlCol="false" tIns="0" lIns="0" bIns="0" rIns="0">
            <a:spAutoFit/>
          </a:bodyPr>
          <a:lstStyle/>
          <a:p>
            <a:pPr algn="ctr" marL="0" indent="0" lvl="0">
              <a:lnSpc>
                <a:spcPts val="8342"/>
              </a:lnSpc>
            </a:pPr>
            <a:r>
              <a:rPr lang="en-US" sz="8342" spc="450">
                <a:solidFill>
                  <a:srgbClr val="59738D"/>
                </a:solidFill>
                <a:latin typeface="Codec Pro ExtraBold Bold"/>
              </a:rPr>
              <a:t>LANGUAGES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3617369" y="2036983"/>
            <a:ext cx="1400485" cy="6826352"/>
            <a:chOff x="0" y="0"/>
            <a:chExt cx="368852" cy="1797887"/>
          </a:xfrm>
        </p:grpSpPr>
        <p:sp>
          <p:nvSpPr>
            <p:cNvPr name="Freeform 4" id="4"/>
            <p:cNvSpPr/>
            <p:nvPr/>
          </p:nvSpPr>
          <p:spPr>
            <a:xfrm flipH="false" flipV="false" rot="0">
              <a:off x="0" y="0"/>
              <a:ext cx="368852" cy="1797887"/>
            </a:xfrm>
            <a:custGeom>
              <a:avLst/>
              <a:gdLst/>
              <a:ahLst/>
              <a:cxnLst/>
              <a:rect r="r" b="b" t="t" l="l"/>
              <a:pathLst>
                <a:path h="1797887" w="368852">
                  <a:moveTo>
                    <a:pt x="0" y="0"/>
                  </a:moveTo>
                  <a:lnTo>
                    <a:pt x="368852" y="0"/>
                  </a:lnTo>
                  <a:lnTo>
                    <a:pt x="368852" y="1797887"/>
                  </a:lnTo>
                  <a:lnTo>
                    <a:pt x="0" y="1797887"/>
                  </a:lnTo>
                  <a:close/>
                </a:path>
              </a:pathLst>
            </a:custGeom>
            <a:solidFill>
              <a:srgbClr val="59728D"/>
            </a:solidFill>
            <a:ln cap="sq">
              <a:noFill/>
              <a:prstDash val="solid"/>
              <a:miter/>
            </a:ln>
          </p:spPr>
        </p:sp>
        <p:sp>
          <p:nvSpPr>
            <p:cNvPr name="TextBox 5" id="5"/>
            <p:cNvSpPr txBox="true"/>
            <p:nvPr/>
          </p:nvSpPr>
          <p:spPr>
            <a:xfrm>
              <a:off x="0" y="-19050"/>
              <a:ext cx="368852" cy="181693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577CA0"/>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193216" y="1415447"/>
            <a:ext cx="5408984" cy="7979428"/>
            <a:chOff x="0" y="0"/>
            <a:chExt cx="1424588" cy="2101578"/>
          </a:xfrm>
        </p:grpSpPr>
        <p:sp>
          <p:nvSpPr>
            <p:cNvPr name="Freeform 10" id="10"/>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577CA0"/>
            </a:solidFill>
          </p:spPr>
        </p:sp>
        <p:sp>
          <p:nvSpPr>
            <p:cNvPr name="TextBox 11" id="11"/>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5"/>
            <a:stretch>
              <a:fillRect l="-24775" t="0" r="-24775" b="0"/>
            </a:stretch>
          </a:blipFill>
        </p:spPr>
      </p:sp>
      <p:sp>
        <p:nvSpPr>
          <p:cNvPr name="Freeform 14" id="14"/>
          <p:cNvSpPr/>
          <p:nvPr/>
        </p:nvSpPr>
        <p:spPr>
          <a:xfrm flipH="false" flipV="false" rot="0">
            <a:off x="5017854" y="4751258"/>
            <a:ext cx="3225939" cy="733901"/>
          </a:xfrm>
          <a:custGeom>
            <a:avLst/>
            <a:gdLst/>
            <a:ahLst/>
            <a:cxnLst/>
            <a:rect r="r" b="b" t="t" l="l"/>
            <a:pathLst>
              <a:path h="733901" w="3225939">
                <a:moveTo>
                  <a:pt x="0" y="0"/>
                </a:moveTo>
                <a:lnTo>
                  <a:pt x="3225940" y="0"/>
                </a:lnTo>
                <a:lnTo>
                  <a:pt x="3225940" y="733901"/>
                </a:lnTo>
                <a:lnTo>
                  <a:pt x="0" y="733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380357" y="4821660"/>
            <a:ext cx="943675" cy="943675"/>
          </a:xfrm>
          <a:custGeom>
            <a:avLst/>
            <a:gdLst/>
            <a:ahLst/>
            <a:cxnLst/>
            <a:rect r="r" b="b" t="t" l="l"/>
            <a:pathLst>
              <a:path h="943675" w="943675">
                <a:moveTo>
                  <a:pt x="0" y="0"/>
                </a:moveTo>
                <a:lnTo>
                  <a:pt x="943675" y="0"/>
                </a:lnTo>
                <a:lnTo>
                  <a:pt x="943675" y="943674"/>
                </a:lnTo>
                <a:lnTo>
                  <a:pt x="0" y="943674"/>
                </a:lnTo>
                <a:lnTo>
                  <a:pt x="0" y="0"/>
                </a:lnTo>
                <a:close/>
              </a:path>
            </a:pathLst>
          </a:custGeom>
          <a:blipFill>
            <a:blip r:embed="rId8"/>
            <a:stretch>
              <a:fillRect l="0" t="0" r="0" b="0"/>
            </a:stretch>
          </a:blipFill>
        </p:spPr>
      </p:sp>
      <p:sp>
        <p:nvSpPr>
          <p:cNvPr name="TextBox 16" id="16"/>
          <p:cNvSpPr txBox="true"/>
          <p:nvPr/>
        </p:nvSpPr>
        <p:spPr>
          <a:xfrm rot="0">
            <a:off x="5017854" y="452252"/>
            <a:ext cx="4725005" cy="1439372"/>
          </a:xfrm>
          <a:prstGeom prst="rect">
            <a:avLst/>
          </a:prstGeom>
        </p:spPr>
        <p:txBody>
          <a:bodyPr anchor="t" rtlCol="false" tIns="0" lIns="0" bIns="0" rIns="0">
            <a:spAutoFit/>
          </a:bodyPr>
          <a:lstStyle/>
          <a:p>
            <a:pPr>
              <a:lnSpc>
                <a:spcPts val="10858"/>
              </a:lnSpc>
            </a:pPr>
            <a:r>
              <a:rPr lang="en-US" sz="7868" spc="668">
                <a:solidFill>
                  <a:srgbClr val="231F20"/>
                </a:solidFill>
                <a:latin typeface="Codec Pro ExtraBold"/>
              </a:rPr>
              <a:t>Content</a:t>
            </a:r>
          </a:p>
        </p:txBody>
      </p:sp>
      <p:sp>
        <p:nvSpPr>
          <p:cNvPr name="TextBox 17" id="17"/>
          <p:cNvSpPr txBox="true"/>
          <p:nvPr/>
        </p:nvSpPr>
        <p:spPr>
          <a:xfrm rot="0">
            <a:off x="3829401" y="230332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8" id="18"/>
          <p:cNvSpPr txBox="true"/>
          <p:nvPr/>
        </p:nvSpPr>
        <p:spPr>
          <a:xfrm rot="0">
            <a:off x="3829401" y="310044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9" id="19"/>
          <p:cNvSpPr txBox="true"/>
          <p:nvPr/>
        </p:nvSpPr>
        <p:spPr>
          <a:xfrm rot="0">
            <a:off x="3829401" y="398159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20" id="20"/>
          <p:cNvSpPr txBox="true"/>
          <p:nvPr/>
        </p:nvSpPr>
        <p:spPr>
          <a:xfrm rot="0">
            <a:off x="3829401" y="477871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21" id="21"/>
          <p:cNvSpPr txBox="true"/>
          <p:nvPr/>
        </p:nvSpPr>
        <p:spPr>
          <a:xfrm rot="0">
            <a:off x="3849002" y="557109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22" id="22"/>
          <p:cNvSpPr txBox="true"/>
          <p:nvPr/>
        </p:nvSpPr>
        <p:spPr>
          <a:xfrm rot="0">
            <a:off x="3849002" y="640205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3" id="23"/>
          <p:cNvSpPr txBox="true"/>
          <p:nvPr/>
        </p:nvSpPr>
        <p:spPr>
          <a:xfrm rot="0">
            <a:off x="3849002" y="725235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4" id="24"/>
          <p:cNvSpPr txBox="true"/>
          <p:nvPr/>
        </p:nvSpPr>
        <p:spPr>
          <a:xfrm rot="0">
            <a:off x="5205479" y="3188594"/>
            <a:ext cx="2174878"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5" id="25"/>
          <p:cNvSpPr txBox="true"/>
          <p:nvPr/>
        </p:nvSpPr>
        <p:spPr>
          <a:xfrm rot="0">
            <a:off x="5205479" y="23318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6" id="26"/>
          <p:cNvSpPr txBox="true"/>
          <p:nvPr/>
        </p:nvSpPr>
        <p:spPr>
          <a:xfrm rot="0">
            <a:off x="5253104" y="487784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Features</a:t>
            </a:r>
          </a:p>
        </p:txBody>
      </p:sp>
      <p:sp>
        <p:nvSpPr>
          <p:cNvPr name="TextBox 27" id="27"/>
          <p:cNvSpPr txBox="true"/>
          <p:nvPr/>
        </p:nvSpPr>
        <p:spPr>
          <a:xfrm rot="0">
            <a:off x="5205479" y="565834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User Case Diagram</a:t>
            </a:r>
          </a:p>
        </p:txBody>
      </p:sp>
      <p:sp>
        <p:nvSpPr>
          <p:cNvPr name="TextBox 28" id="28"/>
          <p:cNvSpPr txBox="true"/>
          <p:nvPr/>
        </p:nvSpPr>
        <p:spPr>
          <a:xfrm rot="0">
            <a:off x="5205479" y="649614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Entity Relationship Diagram</a:t>
            </a:r>
          </a:p>
        </p:txBody>
      </p:sp>
      <p:sp>
        <p:nvSpPr>
          <p:cNvPr name="TextBox 29" id="29"/>
          <p:cNvSpPr txBox="true"/>
          <p:nvPr/>
        </p:nvSpPr>
        <p:spPr>
          <a:xfrm rot="0">
            <a:off x="5253104" y="729045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Database of CORNERCUP POS</a:t>
            </a:r>
          </a:p>
        </p:txBody>
      </p:sp>
      <p:sp>
        <p:nvSpPr>
          <p:cNvPr name="TextBox 30" id="30"/>
          <p:cNvSpPr txBox="true"/>
          <p:nvPr/>
        </p:nvSpPr>
        <p:spPr>
          <a:xfrm rot="0">
            <a:off x="5253104" y="81193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Documentations</a:t>
            </a:r>
          </a:p>
        </p:txBody>
      </p:sp>
      <p:sp>
        <p:nvSpPr>
          <p:cNvPr name="TextBox 31" id="31"/>
          <p:cNvSpPr txBox="true"/>
          <p:nvPr/>
        </p:nvSpPr>
        <p:spPr>
          <a:xfrm rot="0">
            <a:off x="3849002" y="798343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32" id="32"/>
          <p:cNvSpPr txBox="true"/>
          <p:nvPr/>
        </p:nvSpPr>
        <p:spPr>
          <a:xfrm rot="0">
            <a:off x="5205479" y="4023696"/>
            <a:ext cx="191408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Language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grpSp>
        <p:nvGrpSpPr>
          <p:cNvPr name="Group 3" id="3"/>
          <p:cNvGrpSpPr/>
          <p:nvPr/>
        </p:nvGrpSpPr>
        <p:grpSpPr>
          <a:xfrm rot="0">
            <a:off x="1028700" y="3999488"/>
            <a:ext cx="5172897" cy="5258812"/>
            <a:chOff x="0" y="0"/>
            <a:chExt cx="1172938" cy="1192419"/>
          </a:xfrm>
        </p:grpSpPr>
        <p:sp>
          <p:nvSpPr>
            <p:cNvPr name="Freeform 4" id="4"/>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5" id="5"/>
          <p:cNvSpPr/>
          <p:nvPr/>
        </p:nvSpPr>
        <p:spPr>
          <a:xfrm flipH="false" flipV="false" rot="0">
            <a:off x="2449593"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6424621" y="3999488"/>
            <a:ext cx="5172897" cy="5258812"/>
            <a:chOff x="0" y="0"/>
            <a:chExt cx="1172938" cy="1192419"/>
          </a:xfrm>
        </p:grpSpPr>
        <p:sp>
          <p:nvSpPr>
            <p:cNvPr name="Freeform 7" id="7"/>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8" id="8"/>
          <p:cNvSpPr/>
          <p:nvPr/>
        </p:nvSpPr>
        <p:spPr>
          <a:xfrm flipH="false" flipV="false" rot="0">
            <a:off x="7844149"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1817812" y="3999488"/>
            <a:ext cx="5172897" cy="5258812"/>
            <a:chOff x="0" y="0"/>
            <a:chExt cx="1172938" cy="1192419"/>
          </a:xfrm>
        </p:grpSpPr>
        <p:sp>
          <p:nvSpPr>
            <p:cNvPr name="Freeform 10" id="10"/>
            <p:cNvSpPr/>
            <p:nvPr/>
          </p:nvSpPr>
          <p:spPr>
            <a:xfrm flipH="false" flipV="false" rot="0">
              <a:off x="0" y="0"/>
              <a:ext cx="1172938" cy="1192419"/>
            </a:xfrm>
            <a:custGeom>
              <a:avLst/>
              <a:gdLst/>
              <a:ahLst/>
              <a:cxnLst/>
              <a:rect r="r" b="b" t="t" l="l"/>
              <a:pathLst>
                <a:path h="1192419" w="1172938">
                  <a:moveTo>
                    <a:pt x="1048478" y="59690"/>
                  </a:moveTo>
                  <a:cubicBezTo>
                    <a:pt x="1084038" y="59690"/>
                    <a:pt x="1113248" y="88900"/>
                    <a:pt x="1113248" y="124460"/>
                  </a:cubicBezTo>
                  <a:lnTo>
                    <a:pt x="1113248" y="1067959"/>
                  </a:lnTo>
                  <a:cubicBezTo>
                    <a:pt x="1113248" y="1103519"/>
                    <a:pt x="1084038" y="1132729"/>
                    <a:pt x="1048478" y="1132729"/>
                  </a:cubicBezTo>
                  <a:lnTo>
                    <a:pt x="124460" y="1132729"/>
                  </a:lnTo>
                  <a:cubicBezTo>
                    <a:pt x="88900" y="1132729"/>
                    <a:pt x="59690" y="1103519"/>
                    <a:pt x="59690" y="1067959"/>
                  </a:cubicBezTo>
                  <a:lnTo>
                    <a:pt x="59690" y="124460"/>
                  </a:lnTo>
                  <a:cubicBezTo>
                    <a:pt x="59690" y="88900"/>
                    <a:pt x="88900" y="59690"/>
                    <a:pt x="124460" y="59690"/>
                  </a:cubicBezTo>
                  <a:lnTo>
                    <a:pt x="1048478" y="59690"/>
                  </a:lnTo>
                  <a:moveTo>
                    <a:pt x="1048478" y="0"/>
                  </a:moveTo>
                  <a:lnTo>
                    <a:pt x="124460" y="0"/>
                  </a:lnTo>
                  <a:cubicBezTo>
                    <a:pt x="55880" y="0"/>
                    <a:pt x="0" y="55880"/>
                    <a:pt x="0" y="124460"/>
                  </a:cubicBezTo>
                  <a:lnTo>
                    <a:pt x="0" y="1067959"/>
                  </a:lnTo>
                  <a:cubicBezTo>
                    <a:pt x="0" y="1136539"/>
                    <a:pt x="55880" y="1192419"/>
                    <a:pt x="124460" y="1192419"/>
                  </a:cubicBezTo>
                  <a:lnTo>
                    <a:pt x="1048478" y="1192419"/>
                  </a:lnTo>
                  <a:cubicBezTo>
                    <a:pt x="1117058" y="1192419"/>
                    <a:pt x="1172938" y="1136539"/>
                    <a:pt x="1172938" y="1067959"/>
                  </a:cubicBezTo>
                  <a:lnTo>
                    <a:pt x="1172938" y="124460"/>
                  </a:lnTo>
                  <a:cubicBezTo>
                    <a:pt x="1172938" y="55880"/>
                    <a:pt x="1117058" y="0"/>
                    <a:pt x="1048478" y="0"/>
                  </a:cubicBezTo>
                  <a:close/>
                </a:path>
              </a:pathLst>
            </a:custGeom>
            <a:solidFill>
              <a:srgbClr val="003786"/>
            </a:solidFill>
          </p:spPr>
        </p:sp>
      </p:grpSp>
      <p:sp>
        <p:nvSpPr>
          <p:cNvPr name="Freeform 11" id="11"/>
          <p:cNvSpPr/>
          <p:nvPr/>
        </p:nvSpPr>
        <p:spPr>
          <a:xfrm flipH="false" flipV="false" rot="0">
            <a:off x="13378693" y="2833932"/>
            <a:ext cx="2331112" cy="2331112"/>
          </a:xfrm>
          <a:custGeom>
            <a:avLst/>
            <a:gdLst/>
            <a:ahLst/>
            <a:cxnLst/>
            <a:rect r="r" b="b" t="t" l="l"/>
            <a:pathLst>
              <a:path h="2331112" w="2331112">
                <a:moveTo>
                  <a:pt x="0" y="0"/>
                </a:moveTo>
                <a:lnTo>
                  <a:pt x="2331112" y="0"/>
                </a:lnTo>
                <a:lnTo>
                  <a:pt x="2331112" y="2331112"/>
                </a:lnTo>
                <a:lnTo>
                  <a:pt x="0" y="233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11711352"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6151065" y="-6551109"/>
            <a:ext cx="12302130" cy="3829038"/>
          </a:xfrm>
          <a:custGeom>
            <a:avLst/>
            <a:gdLst/>
            <a:ahLst/>
            <a:cxnLst/>
            <a:rect r="r" b="b" t="t" l="l"/>
            <a:pathLst>
              <a:path h="3829038" w="12302130">
                <a:moveTo>
                  <a:pt x="0" y="0"/>
                </a:moveTo>
                <a:lnTo>
                  <a:pt x="12302130" y="0"/>
                </a:lnTo>
                <a:lnTo>
                  <a:pt x="12302130" y="3829038"/>
                </a:lnTo>
                <a:lnTo>
                  <a:pt x="0" y="382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932629" y="8056157"/>
            <a:ext cx="1696151" cy="672100"/>
          </a:xfrm>
          <a:custGeom>
            <a:avLst/>
            <a:gdLst/>
            <a:ahLst/>
            <a:cxnLst/>
            <a:rect r="r" b="b" t="t" l="l"/>
            <a:pathLst>
              <a:path h="672100" w="1696151">
                <a:moveTo>
                  <a:pt x="0" y="0"/>
                </a:moveTo>
                <a:lnTo>
                  <a:pt x="1696151" y="0"/>
                </a:lnTo>
                <a:lnTo>
                  <a:pt x="1696151" y="672100"/>
                </a:lnTo>
                <a:lnTo>
                  <a:pt x="0" y="672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818506" y="3199027"/>
            <a:ext cx="1600922" cy="1600922"/>
          </a:xfrm>
          <a:custGeom>
            <a:avLst/>
            <a:gdLst/>
            <a:ahLst/>
            <a:cxnLst/>
            <a:rect r="r" b="b" t="t" l="l"/>
            <a:pathLst>
              <a:path h="1600922" w="1600922">
                <a:moveTo>
                  <a:pt x="0" y="0"/>
                </a:moveTo>
                <a:lnTo>
                  <a:pt x="1600922" y="0"/>
                </a:lnTo>
                <a:lnTo>
                  <a:pt x="1600922" y="1600922"/>
                </a:lnTo>
                <a:lnTo>
                  <a:pt x="0" y="16009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8297951" y="3286369"/>
            <a:ext cx="1426238" cy="1426238"/>
          </a:xfrm>
          <a:custGeom>
            <a:avLst/>
            <a:gdLst/>
            <a:ahLst/>
            <a:cxnLst/>
            <a:rect r="r" b="b" t="t" l="l"/>
            <a:pathLst>
              <a:path h="1426238" w="1426238">
                <a:moveTo>
                  <a:pt x="0" y="0"/>
                </a:moveTo>
                <a:lnTo>
                  <a:pt x="1426238" y="0"/>
                </a:lnTo>
                <a:lnTo>
                  <a:pt x="1426238" y="1426238"/>
                </a:lnTo>
                <a:lnTo>
                  <a:pt x="0" y="14262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0233551" y="7573739"/>
            <a:ext cx="934666" cy="1202143"/>
          </a:xfrm>
          <a:custGeom>
            <a:avLst/>
            <a:gdLst/>
            <a:ahLst/>
            <a:cxnLst/>
            <a:rect r="r" b="b" t="t" l="l"/>
            <a:pathLst>
              <a:path h="1202143" w="934666">
                <a:moveTo>
                  <a:pt x="0" y="0"/>
                </a:moveTo>
                <a:lnTo>
                  <a:pt x="934667" y="0"/>
                </a:lnTo>
                <a:lnTo>
                  <a:pt x="934667" y="1202143"/>
                </a:lnTo>
                <a:lnTo>
                  <a:pt x="0" y="1202143"/>
                </a:lnTo>
                <a:lnTo>
                  <a:pt x="0" y="0"/>
                </a:lnTo>
                <a:close/>
              </a:path>
            </a:pathLst>
          </a:custGeom>
          <a:blipFill>
            <a:blip r:embed="rId13"/>
            <a:stretch>
              <a:fillRect l="0" t="0" r="0" b="0"/>
            </a:stretch>
          </a:blipFill>
        </p:spPr>
      </p:sp>
      <p:sp>
        <p:nvSpPr>
          <p:cNvPr name="Freeform 18" id="18"/>
          <p:cNvSpPr/>
          <p:nvPr/>
        </p:nvSpPr>
        <p:spPr>
          <a:xfrm flipH="false" flipV="false" rot="0">
            <a:off x="13693018" y="3199027"/>
            <a:ext cx="1713849" cy="1713849"/>
          </a:xfrm>
          <a:custGeom>
            <a:avLst/>
            <a:gdLst/>
            <a:ahLst/>
            <a:cxnLst/>
            <a:rect r="r" b="b" t="t" l="l"/>
            <a:pathLst>
              <a:path h="1713849" w="1713849">
                <a:moveTo>
                  <a:pt x="0" y="0"/>
                </a:moveTo>
                <a:lnTo>
                  <a:pt x="1713849" y="0"/>
                </a:lnTo>
                <a:lnTo>
                  <a:pt x="1713849" y="1713848"/>
                </a:lnTo>
                <a:lnTo>
                  <a:pt x="0" y="17138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15577142" y="7237303"/>
            <a:ext cx="989016" cy="1683431"/>
          </a:xfrm>
          <a:custGeom>
            <a:avLst/>
            <a:gdLst/>
            <a:ahLst/>
            <a:cxnLst/>
            <a:rect r="r" b="b" t="t" l="l"/>
            <a:pathLst>
              <a:path h="1683431" w="989016">
                <a:moveTo>
                  <a:pt x="0" y="0"/>
                </a:moveTo>
                <a:lnTo>
                  <a:pt x="989015" y="0"/>
                </a:lnTo>
                <a:lnTo>
                  <a:pt x="989015" y="1683431"/>
                </a:lnTo>
                <a:lnTo>
                  <a:pt x="0" y="168343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15206385" y="7573739"/>
            <a:ext cx="741512" cy="1284004"/>
          </a:xfrm>
          <a:custGeom>
            <a:avLst/>
            <a:gdLst/>
            <a:ahLst/>
            <a:cxnLst/>
            <a:rect r="r" b="b" t="t" l="l"/>
            <a:pathLst>
              <a:path h="1284004" w="741512">
                <a:moveTo>
                  <a:pt x="0" y="0"/>
                </a:moveTo>
                <a:lnTo>
                  <a:pt x="741513" y="0"/>
                </a:lnTo>
                <a:lnTo>
                  <a:pt x="741513" y="1284004"/>
                </a:lnTo>
                <a:lnTo>
                  <a:pt x="0" y="128400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15709805" y="7979082"/>
            <a:ext cx="489659" cy="941652"/>
          </a:xfrm>
          <a:custGeom>
            <a:avLst/>
            <a:gdLst/>
            <a:ahLst/>
            <a:cxnLst/>
            <a:rect r="r" b="b" t="t" l="l"/>
            <a:pathLst>
              <a:path h="941652" w="489659">
                <a:moveTo>
                  <a:pt x="0" y="0"/>
                </a:moveTo>
                <a:lnTo>
                  <a:pt x="489660" y="0"/>
                </a:lnTo>
                <a:lnTo>
                  <a:pt x="489660" y="941652"/>
                </a:lnTo>
                <a:lnTo>
                  <a:pt x="0" y="9416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2" id="22"/>
          <p:cNvSpPr txBox="true"/>
          <p:nvPr/>
        </p:nvSpPr>
        <p:spPr>
          <a:xfrm rot="0">
            <a:off x="1584838" y="5840696"/>
            <a:ext cx="4068258" cy="1296670"/>
          </a:xfrm>
          <a:prstGeom prst="rect">
            <a:avLst/>
          </a:prstGeom>
        </p:spPr>
        <p:txBody>
          <a:bodyPr anchor="t" rtlCol="false" tIns="0" lIns="0" bIns="0" rIns="0">
            <a:spAutoFit/>
          </a:bodyPr>
          <a:lstStyle/>
          <a:p>
            <a:pPr algn="ctr">
              <a:lnSpc>
                <a:spcPts val="5179"/>
              </a:lnSpc>
            </a:pPr>
            <a:r>
              <a:rPr lang="en-US" sz="3699">
                <a:solidFill>
                  <a:srgbClr val="003786"/>
                </a:solidFill>
                <a:latin typeface="Barlow Semi-Bold"/>
              </a:rPr>
              <a:t>LOGIN SYSTEM USING SESSION</a:t>
            </a:r>
          </a:p>
        </p:txBody>
      </p:sp>
      <p:sp>
        <p:nvSpPr>
          <p:cNvPr name="TextBox 23" id="23"/>
          <p:cNvSpPr txBox="true"/>
          <p:nvPr/>
        </p:nvSpPr>
        <p:spPr>
          <a:xfrm rot="0">
            <a:off x="7099959" y="5612096"/>
            <a:ext cx="4068258" cy="2316480"/>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CATEGORIES MANAGEMENT </a:t>
            </a:r>
          </a:p>
          <a:p>
            <a:pPr algn="ctr">
              <a:lnSpc>
                <a:spcPts val="4619"/>
              </a:lnSpc>
            </a:pPr>
            <a:r>
              <a:rPr lang="en-US" sz="3299">
                <a:solidFill>
                  <a:srgbClr val="003786"/>
                </a:solidFill>
                <a:latin typeface="Barlow Semi-Bold"/>
              </a:rPr>
              <a:t>(ADD, EDIT, UPDATE, DELETE)</a:t>
            </a:r>
          </a:p>
        </p:txBody>
      </p:sp>
      <p:sp>
        <p:nvSpPr>
          <p:cNvPr name="TextBox 24" id="24"/>
          <p:cNvSpPr txBox="true"/>
          <p:nvPr/>
        </p:nvSpPr>
        <p:spPr>
          <a:xfrm rot="0">
            <a:off x="12492868" y="5538436"/>
            <a:ext cx="4068258" cy="2316480"/>
          </a:xfrm>
          <a:prstGeom prst="rect">
            <a:avLst/>
          </a:prstGeom>
        </p:spPr>
        <p:txBody>
          <a:bodyPr anchor="t" rtlCol="false" tIns="0" lIns="0" bIns="0" rIns="0">
            <a:spAutoFit/>
          </a:bodyPr>
          <a:lstStyle/>
          <a:p>
            <a:pPr algn="ctr">
              <a:lnSpc>
                <a:spcPts val="4619"/>
              </a:lnSpc>
            </a:pPr>
            <a:r>
              <a:rPr lang="en-US" sz="3299">
                <a:solidFill>
                  <a:srgbClr val="003786"/>
                </a:solidFill>
                <a:latin typeface="Barlow Semi-Bold"/>
              </a:rPr>
              <a:t>PRODUCTS MANAGEMENT (ADD,EDIT, UPDATE, DELETE)</a:t>
            </a:r>
          </a:p>
        </p:txBody>
      </p:sp>
      <p:grpSp>
        <p:nvGrpSpPr>
          <p:cNvPr name="Group 25" id="25"/>
          <p:cNvGrpSpPr/>
          <p:nvPr/>
        </p:nvGrpSpPr>
        <p:grpSpPr>
          <a:xfrm rot="0">
            <a:off x="1192293" y="9610725"/>
            <a:ext cx="2514600" cy="260350"/>
            <a:chOff x="0" y="0"/>
            <a:chExt cx="662281" cy="68570"/>
          </a:xfrm>
        </p:grpSpPr>
        <p:sp>
          <p:nvSpPr>
            <p:cNvPr name="Freeform 26" id="26"/>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75FF"/>
            </a:solidFill>
          </p:spPr>
        </p:sp>
        <p:sp>
          <p:nvSpPr>
            <p:cNvPr name="TextBox 27" id="27"/>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653340" y="854177"/>
            <a:ext cx="14981319" cy="1855930"/>
          </a:xfrm>
          <a:prstGeom prst="rect">
            <a:avLst/>
          </a:prstGeom>
        </p:spPr>
        <p:txBody>
          <a:bodyPr anchor="t" rtlCol="false" tIns="0" lIns="0" bIns="0" rIns="0">
            <a:spAutoFit/>
          </a:bodyPr>
          <a:lstStyle/>
          <a:p>
            <a:pPr algn="ctr" marL="0" indent="0" lvl="0">
              <a:lnSpc>
                <a:spcPts val="6758"/>
              </a:lnSpc>
            </a:pPr>
            <a:r>
              <a:rPr lang="en-US" sz="6758" spc="364">
                <a:solidFill>
                  <a:srgbClr val="59738D"/>
                </a:solidFill>
                <a:latin typeface="Codec Pro ExtraBold Bold"/>
              </a:rPr>
              <a:t>FEATURES OF CORNERCUP POINT OF SALES (pos)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DAF3CDt9eKg</dc:identifier>
  <dcterms:modified xsi:type="dcterms:W3CDTF">2011-08-01T06:04:30Z</dcterms:modified>
  <cp:revision>1</cp:revision>
  <dc:title>CORNERCUP POS PRESENTATION</dc:title>
</cp:coreProperties>
</file>